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75" r:id="rId8"/>
    <p:sldId id="277" r:id="rId9"/>
    <p:sldId id="276" r:id="rId10"/>
    <p:sldId id="279" r:id="rId11"/>
    <p:sldId id="280" r:id="rId12"/>
    <p:sldId id="281" r:id="rId13"/>
    <p:sldId id="262" r:id="rId14"/>
    <p:sldId id="263" r:id="rId15"/>
    <p:sldId id="270" r:id="rId16"/>
    <p:sldId id="290" r:id="rId17"/>
    <p:sldId id="291" r:id="rId18"/>
    <p:sldId id="292" r:id="rId19"/>
    <p:sldId id="266" r:id="rId20"/>
    <p:sldId id="267" r:id="rId21"/>
    <p:sldId id="282" r:id="rId22"/>
    <p:sldId id="283" r:id="rId23"/>
    <p:sldId id="284" r:id="rId24"/>
    <p:sldId id="285" r:id="rId25"/>
    <p:sldId id="286" r:id="rId26"/>
    <p:sldId id="288" r:id="rId27"/>
    <p:sldId id="293" r:id="rId28"/>
    <p:sldId id="287" r:id="rId29"/>
    <p:sldId id="289" r:id="rId30"/>
    <p:sldId id="295" r:id="rId31"/>
    <p:sldId id="296" r:id="rId32"/>
    <p:sldId id="299" r:id="rId33"/>
    <p:sldId id="300" r:id="rId34"/>
    <p:sldId id="303" r:id="rId35"/>
    <p:sldId id="301" r:id="rId36"/>
    <p:sldId id="268" r:id="rId37"/>
    <p:sldId id="269" r:id="rId38"/>
    <p:sldId id="264" r:id="rId39"/>
    <p:sldId id="265" r:id="rId40"/>
  </p:sldIdLst>
  <p:sldSz cx="18288000" cy="10287000"/>
  <p:notesSz cx="6858000" cy="9144000"/>
  <p:embeddedFontLst>
    <p:embeddedFont>
      <p:font typeface="Berlin Sans FB Demi" panose="020E0802020502020306" pitchFamily="34" charset="0"/>
      <p:bold r:id="rId42"/>
    </p:embeddedFont>
    <p:embeddedFont>
      <p:font typeface="Bricolage Grotesque" panose="020B0604020202020204" charset="0"/>
      <p:regular r:id="rId43"/>
    </p:embeddedFont>
    <p:embeddedFont>
      <p:font typeface="Bricolage Grotesque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6085" autoAdjust="0"/>
  </p:normalViewPr>
  <p:slideViewPr>
    <p:cSldViewPr>
      <p:cViewPr varScale="1">
        <p:scale>
          <a:sx n="56" d="100"/>
          <a:sy n="56" d="100"/>
        </p:scale>
        <p:origin x="93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686"/>
    </p:cViewPr>
  </p:sorterViewPr>
  <p:notesViewPr>
    <p:cSldViewPr>
      <p:cViewPr varScale="1">
        <p:scale>
          <a:sx n="56" d="100"/>
          <a:sy n="56" d="100"/>
        </p:scale>
        <p:origin x="-283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EG"/>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57DF3260-513A-4025-AD9A-DECC1DCAEAB7}" type="datetimeFigureOut">
              <a:rPr lang="ar-EG" smtClean="0"/>
              <a:t>14/04/1446</a:t>
            </a:fld>
            <a:endParaRPr lang="ar-EG"/>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endParaRPr lang="ar-E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EG"/>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B7C54B28-26C9-4D22-BA4C-E9EEE3B20E78}" type="slidenum">
              <a:rPr lang="ar-EG" smtClean="0"/>
              <a:t>‹#›</a:t>
            </a:fld>
            <a:endParaRPr lang="ar-EG"/>
          </a:p>
        </p:txBody>
      </p:sp>
    </p:spTree>
    <p:extLst>
      <p:ext uri="{BB962C8B-B14F-4D97-AF65-F5344CB8AC3E}">
        <p14:creationId xmlns:p14="http://schemas.microsoft.com/office/powerpoint/2010/main" val="47315214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B7C54B28-26C9-4D22-BA4C-E9EEE3B20E78}" type="slidenum">
              <a:rPr lang="ar-EG" smtClean="0"/>
              <a:t>15</a:t>
            </a:fld>
            <a:endParaRPr lang="ar-EG"/>
          </a:p>
        </p:txBody>
      </p:sp>
    </p:spTree>
    <p:extLst>
      <p:ext uri="{BB962C8B-B14F-4D97-AF65-F5344CB8AC3E}">
        <p14:creationId xmlns:p14="http://schemas.microsoft.com/office/powerpoint/2010/main" val="156340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B7C54B28-26C9-4D22-BA4C-E9EEE3B20E78}" type="slidenum">
              <a:rPr lang="ar-EG" smtClean="0"/>
              <a:t>16</a:t>
            </a:fld>
            <a:endParaRPr lang="ar-EG"/>
          </a:p>
        </p:txBody>
      </p:sp>
    </p:spTree>
    <p:extLst>
      <p:ext uri="{BB962C8B-B14F-4D97-AF65-F5344CB8AC3E}">
        <p14:creationId xmlns:p14="http://schemas.microsoft.com/office/powerpoint/2010/main" val="15634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B7C54B28-26C9-4D22-BA4C-E9EEE3B20E78}" type="slidenum">
              <a:rPr lang="ar-EG" smtClean="0"/>
              <a:t>17</a:t>
            </a:fld>
            <a:endParaRPr lang="ar-EG"/>
          </a:p>
        </p:txBody>
      </p:sp>
    </p:spTree>
    <p:extLst>
      <p:ext uri="{BB962C8B-B14F-4D97-AF65-F5344CB8AC3E}">
        <p14:creationId xmlns:p14="http://schemas.microsoft.com/office/powerpoint/2010/main" val="15634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B7C54B28-26C9-4D22-BA4C-E9EEE3B20E78}" type="slidenum">
              <a:rPr lang="ar-EG" smtClean="0"/>
              <a:t>18</a:t>
            </a:fld>
            <a:endParaRPr lang="ar-EG"/>
          </a:p>
        </p:txBody>
      </p:sp>
    </p:spTree>
    <p:extLst>
      <p:ext uri="{BB962C8B-B14F-4D97-AF65-F5344CB8AC3E}">
        <p14:creationId xmlns:p14="http://schemas.microsoft.com/office/powerpoint/2010/main" val="156340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e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3.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8.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8.sv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3.png"/><Relationship Id="rId7"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8.sv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sv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8.sv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3.png"/><Relationship Id="rId7"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8.sv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1447476" y="5368744"/>
            <a:ext cx="11623648" cy="9836512"/>
          </a:xfrm>
          <a:custGeom>
            <a:avLst/>
            <a:gdLst/>
            <a:ahLst/>
            <a:cxnLst/>
            <a:rect l="l" t="t" r="r" b="b"/>
            <a:pathLst>
              <a:path w="11623648" h="9836512">
                <a:moveTo>
                  <a:pt x="0" y="0"/>
                </a:moveTo>
                <a:lnTo>
                  <a:pt x="11623648" y="0"/>
                </a:lnTo>
                <a:lnTo>
                  <a:pt x="11623648" y="9836512"/>
                </a:lnTo>
                <a:lnTo>
                  <a:pt x="0" y="9836512"/>
                </a:lnTo>
                <a:lnTo>
                  <a:pt x="0" y="0"/>
                </a:lnTo>
                <a:close/>
              </a:path>
            </a:pathLst>
          </a:custGeom>
          <a:blipFill>
            <a:blip r:embed="rId3"/>
            <a:stretch>
              <a:fillRect/>
            </a:stretch>
          </a:blipFill>
        </p:spPr>
      </p:sp>
      <p:sp>
        <p:nvSpPr>
          <p:cNvPr id="4" name="Freeform 4"/>
          <p:cNvSpPr/>
          <p:nvPr/>
        </p:nvSpPr>
        <p:spPr>
          <a:xfrm>
            <a:off x="-2209800" y="-1533277"/>
            <a:ext cx="7885007" cy="5499792"/>
          </a:xfrm>
          <a:custGeom>
            <a:avLst/>
            <a:gdLst/>
            <a:ahLst/>
            <a:cxnLst/>
            <a:rect l="l" t="t" r="r" b="b"/>
            <a:pathLst>
              <a:path w="7885007" h="5499792">
                <a:moveTo>
                  <a:pt x="0" y="0"/>
                </a:moveTo>
                <a:lnTo>
                  <a:pt x="7885007" y="0"/>
                </a:lnTo>
                <a:lnTo>
                  <a:pt x="7885007" y="5499792"/>
                </a:lnTo>
                <a:lnTo>
                  <a:pt x="0" y="5499792"/>
                </a:lnTo>
                <a:lnTo>
                  <a:pt x="0" y="0"/>
                </a:lnTo>
                <a:close/>
              </a:path>
            </a:pathLst>
          </a:custGeom>
          <a:blipFill>
            <a:blip r:embed="rId4"/>
            <a:stretch>
              <a:fillRect/>
            </a:stretch>
          </a:blipFill>
        </p:spPr>
      </p:sp>
      <p:grpSp>
        <p:nvGrpSpPr>
          <p:cNvPr id="5" name="Group 5"/>
          <p:cNvGrpSpPr/>
          <p:nvPr/>
        </p:nvGrpSpPr>
        <p:grpSpPr>
          <a:xfrm>
            <a:off x="3681267" y="6427385"/>
            <a:ext cx="10344557" cy="1263680"/>
            <a:chOff x="-60062" y="-38100"/>
            <a:chExt cx="2959255" cy="524349"/>
          </a:xfrm>
        </p:grpSpPr>
        <p:sp>
          <p:nvSpPr>
            <p:cNvPr id="6" name="Freeform 6"/>
            <p:cNvSpPr/>
            <p:nvPr/>
          </p:nvSpPr>
          <p:spPr>
            <a:xfrm>
              <a:off x="-60062" y="79849"/>
              <a:ext cx="2899193" cy="406400"/>
            </a:xfrm>
            <a:custGeom>
              <a:avLst/>
              <a:gdLst/>
              <a:ahLst/>
              <a:cxnLst/>
              <a:rect l="l" t="t" r="r" b="b"/>
              <a:pathLst>
                <a:path w="2899193" h="406400">
                  <a:moveTo>
                    <a:pt x="2695993" y="0"/>
                  </a:moveTo>
                  <a:cubicBezTo>
                    <a:pt x="2808217" y="0"/>
                    <a:pt x="2899193" y="90976"/>
                    <a:pt x="2899193" y="203200"/>
                  </a:cubicBezTo>
                  <a:cubicBezTo>
                    <a:pt x="2899193" y="315424"/>
                    <a:pt x="2808217" y="406400"/>
                    <a:pt x="2695993" y="406400"/>
                  </a:cubicBezTo>
                  <a:lnTo>
                    <a:pt x="203200" y="406400"/>
                  </a:lnTo>
                  <a:cubicBezTo>
                    <a:pt x="90976" y="406400"/>
                    <a:pt x="0" y="315424"/>
                    <a:pt x="0" y="203200"/>
                  </a:cubicBezTo>
                  <a:cubicBezTo>
                    <a:pt x="0" y="90976"/>
                    <a:pt x="90976" y="0"/>
                    <a:pt x="203200" y="0"/>
                  </a:cubicBezTo>
                  <a:close/>
                </a:path>
              </a:pathLst>
            </a:custGeom>
            <a:gradFill rotWithShape="1">
              <a:gsLst>
                <a:gs pos="0">
                  <a:srgbClr val="75B8F4">
                    <a:alpha val="100000"/>
                  </a:srgbClr>
                </a:gs>
                <a:gs pos="100000">
                  <a:srgbClr val="0573EC">
                    <a:alpha val="100000"/>
                  </a:srgbClr>
                </a:gs>
              </a:gsLst>
              <a:lin ang="5400000"/>
            </a:gradFill>
            <a:effectLst>
              <a:reflection blurRad="6350" stA="52000" endA="300" endPos="35000" dir="5400000" sy="-100000" algn="bl" rotWithShape="0"/>
            </a:effectLst>
          </p:spPr>
        </p:sp>
        <p:sp>
          <p:nvSpPr>
            <p:cNvPr id="7" name="TextBox 7"/>
            <p:cNvSpPr txBox="1"/>
            <p:nvPr/>
          </p:nvSpPr>
          <p:spPr>
            <a:xfrm>
              <a:off x="0" y="-38100"/>
              <a:ext cx="2899193" cy="444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696511" y="1776712"/>
            <a:ext cx="10784607" cy="4234364"/>
          </a:xfrm>
          <a:prstGeom prst="rect">
            <a:avLst/>
          </a:prstGeom>
        </p:spPr>
        <p:txBody>
          <a:bodyPr wrap="square" lIns="0" tIns="0" rIns="0" bIns="0" rtlCol="0" anchor="t">
            <a:spAutoFit/>
          </a:bodyPr>
          <a:lstStyle/>
          <a:p>
            <a:pPr algn="ctr">
              <a:lnSpc>
                <a:spcPts val="11270"/>
              </a:lnSpc>
            </a:pPr>
            <a:r>
              <a:rPr lang="en-US" sz="13417" b="1" dirty="0">
                <a:solidFill>
                  <a:schemeClr val="bg1"/>
                </a:solidFill>
                <a:latin typeface="Bricolage Grotesque Bold"/>
                <a:ea typeface="Bricolage Grotesque Bold"/>
                <a:cs typeface="Bricolage Grotesque Bold"/>
                <a:sym typeface="Bricolage Grotesque Bold"/>
              </a:rPr>
              <a:t>GROUP PROJECT</a:t>
            </a:r>
          </a:p>
          <a:p>
            <a:pPr algn="ctr">
              <a:lnSpc>
                <a:spcPts val="11270"/>
              </a:lnSpc>
            </a:pPr>
            <a:r>
              <a:rPr lang="en-US" sz="7200" b="1" dirty="0">
                <a:solidFill>
                  <a:schemeClr val="bg2">
                    <a:lumMod val="75000"/>
                  </a:schemeClr>
                </a:solidFill>
                <a:latin typeface="Bricolage Grotesque Bold"/>
                <a:ea typeface="Bricolage Grotesque Bold"/>
                <a:cs typeface="Bricolage Grotesque Bold"/>
                <a:sym typeface="Bricolage Grotesque Bold"/>
              </a:rPr>
              <a:t>Team 4</a:t>
            </a:r>
          </a:p>
        </p:txBody>
      </p:sp>
      <p:sp>
        <p:nvSpPr>
          <p:cNvPr id="9" name="Freeform 9"/>
          <p:cNvSpPr/>
          <p:nvPr/>
        </p:nvSpPr>
        <p:spPr>
          <a:xfrm>
            <a:off x="453982" y="8829268"/>
            <a:ext cx="3879756" cy="994188"/>
          </a:xfrm>
          <a:custGeom>
            <a:avLst/>
            <a:gdLst/>
            <a:ahLst/>
            <a:cxnLst/>
            <a:rect l="l" t="t" r="r" b="b"/>
            <a:pathLst>
              <a:path w="3879756" h="994188">
                <a:moveTo>
                  <a:pt x="0" y="0"/>
                </a:moveTo>
                <a:lnTo>
                  <a:pt x="3879756" y="0"/>
                </a:lnTo>
                <a:lnTo>
                  <a:pt x="3879756" y="994187"/>
                </a:lnTo>
                <a:lnTo>
                  <a:pt x="0" y="994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025824" y="463545"/>
            <a:ext cx="3808194" cy="975850"/>
          </a:xfrm>
          <a:custGeom>
            <a:avLst/>
            <a:gdLst/>
            <a:ahLst/>
            <a:cxnLst/>
            <a:rect l="l" t="t" r="r" b="b"/>
            <a:pathLst>
              <a:path w="3808194" h="975850">
                <a:moveTo>
                  <a:pt x="0" y="0"/>
                </a:moveTo>
                <a:lnTo>
                  <a:pt x="3808194" y="0"/>
                </a:lnTo>
                <a:lnTo>
                  <a:pt x="3808194" y="975850"/>
                </a:lnTo>
                <a:lnTo>
                  <a:pt x="0" y="9758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3860061" y="6711642"/>
            <a:ext cx="9677399" cy="756617"/>
          </a:xfrm>
          <a:prstGeom prst="rect">
            <a:avLst/>
          </a:prstGeom>
        </p:spPr>
        <p:txBody>
          <a:bodyPr wrap="square" lIns="0" tIns="0" rIns="0" bIns="0" rtlCol="0" anchor="t">
            <a:spAutoFit/>
          </a:bodyPr>
          <a:lstStyle/>
          <a:p>
            <a:pPr algn="ctr">
              <a:lnSpc>
                <a:spcPts val="5944"/>
              </a:lnSpc>
            </a:pPr>
            <a:r>
              <a:rPr lang="en-US" sz="2400" dirty="0">
                <a:solidFill>
                  <a:srgbClr val="FFFFFF"/>
                </a:solidFill>
                <a:latin typeface="Bricolage Grotesque"/>
                <a:ea typeface="Bricolage Grotesque"/>
                <a:cs typeface="Bricolage Grotesque"/>
                <a:sym typeface="Bricolage Grotesque"/>
              </a:rPr>
              <a:t>Accounts  Payable operations and Reporting in Oracle ERP</a:t>
            </a:r>
          </a:p>
        </p:txBody>
      </p:sp>
      <p:sp>
        <p:nvSpPr>
          <p:cNvPr id="12" name="Rounded Rectangle 11"/>
          <p:cNvSpPr/>
          <p:nvPr/>
        </p:nvSpPr>
        <p:spPr>
          <a:xfrm>
            <a:off x="5334000" y="8615272"/>
            <a:ext cx="5943600" cy="790168"/>
          </a:xfrm>
          <a:prstGeom prst="roundRect">
            <a:avLst/>
          </a:prstGeom>
          <a:solidFill>
            <a:schemeClr val="tx2">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2">
                    <a:lumMod val="75000"/>
                  </a:schemeClr>
                </a:solidFill>
              </a:rPr>
              <a:t>Supervisor :- MR . </a:t>
            </a:r>
            <a:r>
              <a:rPr lang="en-US" sz="2400" dirty="0" err="1">
                <a:solidFill>
                  <a:schemeClr val="tx2">
                    <a:lumMod val="75000"/>
                  </a:schemeClr>
                </a:solidFill>
              </a:rPr>
              <a:t>Ehab</a:t>
            </a:r>
            <a:r>
              <a:rPr lang="en-US" sz="2400" dirty="0">
                <a:solidFill>
                  <a:schemeClr val="tx2">
                    <a:lumMod val="75000"/>
                  </a:schemeClr>
                </a:solidFill>
              </a:rPr>
              <a:t> </a:t>
            </a:r>
            <a:r>
              <a:rPr lang="en-US" sz="2400" dirty="0" err="1">
                <a:solidFill>
                  <a:schemeClr val="tx2">
                    <a:lumMod val="75000"/>
                  </a:schemeClr>
                </a:solidFill>
              </a:rPr>
              <a:t>Abdelgilil</a:t>
            </a:r>
            <a:endParaRPr lang="ar-EG" sz="2400" dirty="0">
              <a:solidFill>
                <a:schemeClr val="tx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173200" y="-1409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854102" y="703555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228600" y="495300"/>
            <a:ext cx="13390123" cy="11336437"/>
          </a:xfrm>
          <a:prstGeom prst="rect">
            <a:avLst/>
          </a:prstGeom>
        </p:spPr>
        <p:txBody>
          <a:bodyPr wrap="square" lIns="0" tIns="0" rIns="0" bIns="0" rtlCol="0" anchor="t">
            <a:spAutoFit/>
          </a:bodyPr>
          <a:lstStyle/>
          <a:p>
            <a:pPr>
              <a:lnSpc>
                <a:spcPts val="3379"/>
              </a:lnSpc>
            </a:pPr>
            <a:endParaRPr lang="en-US" sz="2413" b="1" i="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r>
              <a:rPr lang="en-US" sz="2413" b="1" dirty="0">
                <a:solidFill>
                  <a:srgbClr val="FFFFFF"/>
                </a:solidFill>
                <a:latin typeface="Bricolage Grotesque"/>
                <a:ea typeface="Bricolage Grotesque"/>
                <a:cs typeface="Bricolage Grotesque"/>
                <a:sym typeface="Bricolage Grotesque"/>
              </a:rPr>
              <a:t>*The invoice will be posting </a:t>
            </a:r>
          </a:p>
          <a:p>
            <a:pPr>
              <a:lnSpc>
                <a:spcPts val="3379"/>
              </a:lnSpc>
            </a:pPr>
            <a:r>
              <a:rPr lang="en-US" sz="2413" b="1" dirty="0">
                <a:solidFill>
                  <a:srgbClr val="FFFFFF"/>
                </a:solidFill>
                <a:latin typeface="Bricolage Grotesque"/>
                <a:ea typeface="Bricolage Grotesque"/>
                <a:cs typeface="Bricolage Grotesque"/>
                <a:sym typeface="Bricolage Grotesque"/>
              </a:rPr>
              <a:t>to the general ledger, creating </a:t>
            </a:r>
          </a:p>
          <a:p>
            <a:pPr>
              <a:lnSpc>
                <a:spcPts val="3379"/>
              </a:lnSpc>
            </a:pPr>
            <a:r>
              <a:rPr lang="en-US" sz="2413" b="1" dirty="0">
                <a:solidFill>
                  <a:srgbClr val="FFFFFF"/>
                </a:solidFill>
                <a:latin typeface="Bricolage Grotesque"/>
                <a:ea typeface="Bricolage Grotesque"/>
                <a:cs typeface="Bricolage Grotesque"/>
                <a:sym typeface="Bricolage Grotesque"/>
              </a:rPr>
              <a:t>corresponding journal</a:t>
            </a:r>
          </a:p>
          <a:p>
            <a:pPr algn="ctr">
              <a:lnSpc>
                <a:spcPts val="3379"/>
              </a:lnSpc>
            </a:pPr>
            <a:endParaRPr lang="en-US" sz="2413" b="1"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r>
              <a:rPr lang="en-US" sz="2413" dirty="0">
                <a:solidFill>
                  <a:srgbClr val="FFFFFF"/>
                </a:solidFill>
                <a:latin typeface="Bricolage Grotesque"/>
                <a:ea typeface="Bricolage Grotesque"/>
                <a:cs typeface="Bricolage Grotesque"/>
                <a:sym typeface="Bricolage Grotesque"/>
              </a:rPr>
              <a:t>.</a:t>
            </a:r>
          </a:p>
        </p:txBody>
      </p:sp>
      <p:sp>
        <p:nvSpPr>
          <p:cNvPr id="7" name="Freeform 7"/>
          <p:cNvSpPr/>
          <p:nvPr/>
        </p:nvSpPr>
        <p:spPr>
          <a:xfrm>
            <a:off x="-1676400" y="-9525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78200" y="9593094"/>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4106694"/>
            <a:ext cx="11734800"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5498" y="478229"/>
            <a:ext cx="9332913" cy="35433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79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2115800" y="-401269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724400" y="654185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121923" y="495300"/>
            <a:ext cx="12496800" cy="9156353"/>
          </a:xfrm>
          <a:prstGeom prst="rect">
            <a:avLst/>
          </a:prstGeom>
        </p:spPr>
        <p:txBody>
          <a:bodyPr wrap="square" lIns="0" tIns="0" rIns="0" bIns="0" rtlCol="0" anchor="t">
            <a:spAutoFit/>
          </a:bodyPr>
          <a:lstStyle/>
          <a:p>
            <a:pPr>
              <a:lnSpc>
                <a:spcPts val="3379"/>
              </a:lnSpc>
            </a:pPr>
            <a:r>
              <a:rPr lang="en-US" sz="2410" b="1" i="1" dirty="0">
                <a:solidFill>
                  <a:schemeClr val="tx2">
                    <a:lumMod val="20000"/>
                    <a:lumOff val="80000"/>
                  </a:schemeClr>
                </a:solidFill>
                <a:latin typeface="Bricolage Grotesque"/>
                <a:ea typeface="Bricolage Grotesque"/>
                <a:cs typeface="Bricolage Grotesque"/>
                <a:sym typeface="Bricolage Grotesque"/>
              </a:rPr>
              <a:t>B. Hold and Release</a:t>
            </a:r>
          </a:p>
          <a:p>
            <a:pPr>
              <a:lnSpc>
                <a:spcPts val="3379"/>
              </a:lnSpc>
            </a:pPr>
            <a:r>
              <a:rPr lang="en-US" sz="2400" b="1" dirty="0">
                <a:solidFill>
                  <a:schemeClr val="bg1"/>
                </a:solidFill>
                <a:latin typeface="Bricolage Grotesque"/>
                <a:ea typeface="Bricolage Grotesque"/>
                <a:cs typeface="Bricolage Grotesque"/>
                <a:sym typeface="Bricolage Grotesque"/>
              </a:rPr>
              <a:t>- Steps to Hold an Invoice: * Navigate to the Invoice: </a:t>
            </a:r>
          </a:p>
          <a:p>
            <a:pPr>
              <a:lnSpc>
                <a:spcPts val="3379"/>
              </a:lnSpc>
            </a:pPr>
            <a:r>
              <a:rPr lang="en-US" sz="2400" b="1" dirty="0">
                <a:solidFill>
                  <a:schemeClr val="bg1"/>
                </a:solidFill>
                <a:latin typeface="Bricolage Grotesque"/>
                <a:ea typeface="Bricolage Grotesque"/>
                <a:cs typeface="Bricolage Grotesque"/>
                <a:sym typeface="Bricolage Grotesque"/>
              </a:rPr>
              <a:t>                                               * Open the Payables responsibility.  </a:t>
            </a:r>
          </a:p>
          <a:p>
            <a:pPr>
              <a:lnSpc>
                <a:spcPts val="3379"/>
              </a:lnSpc>
            </a:pPr>
            <a:r>
              <a:rPr lang="en-US" sz="2400" b="1" dirty="0">
                <a:solidFill>
                  <a:schemeClr val="bg1"/>
                </a:solidFill>
                <a:latin typeface="Bricolage Grotesque"/>
                <a:ea typeface="Bricolage Grotesque"/>
                <a:cs typeface="Bricolage Grotesque"/>
                <a:sym typeface="Bricolage Grotesque"/>
              </a:rPr>
              <a:t>                                               * Go to the Invoices window.  </a:t>
            </a:r>
          </a:p>
          <a:p>
            <a:pPr>
              <a:lnSpc>
                <a:spcPts val="3379"/>
              </a:lnSpc>
            </a:pPr>
            <a:r>
              <a:rPr lang="en-US" sz="2400" b="1" dirty="0">
                <a:solidFill>
                  <a:schemeClr val="bg1"/>
                </a:solidFill>
                <a:latin typeface="Bricolage Grotesque"/>
                <a:ea typeface="Bricolage Grotesque"/>
                <a:cs typeface="Bricolage Grotesque"/>
                <a:sym typeface="Bricolage Grotesque"/>
              </a:rPr>
              <a:t>                                               * Search for the invoice you want to hold.</a:t>
            </a:r>
          </a:p>
          <a:p>
            <a:pPr>
              <a:lnSpc>
                <a:spcPts val="3379"/>
              </a:lnSpc>
            </a:pPr>
            <a:r>
              <a:rPr lang="en-US" sz="2400" b="1" dirty="0">
                <a:solidFill>
                  <a:schemeClr val="bg1"/>
                </a:solidFill>
                <a:latin typeface="Bricolage Grotesque"/>
                <a:ea typeface="Bricolage Grotesque"/>
                <a:cs typeface="Bricolage Grotesque"/>
                <a:sym typeface="Bricolage Grotesque"/>
              </a:rPr>
              <a:t>                                               * Place the Hold:   </a:t>
            </a:r>
          </a:p>
          <a:p>
            <a:pPr>
              <a:lnSpc>
                <a:spcPts val="3379"/>
              </a:lnSpc>
            </a:pPr>
            <a:r>
              <a:rPr lang="en-US" sz="2400" b="1" dirty="0">
                <a:solidFill>
                  <a:schemeClr val="bg1"/>
                </a:solidFill>
                <a:latin typeface="Bricolage Grotesque"/>
                <a:ea typeface="Bricolage Grotesque"/>
                <a:cs typeface="Bricolage Grotesque"/>
                <a:sym typeface="Bricolage Grotesque"/>
              </a:rPr>
              <a:t>                                               * Click on the "Holds" tab. </a:t>
            </a:r>
          </a:p>
          <a:p>
            <a:pPr>
              <a:lnSpc>
                <a:spcPts val="3379"/>
              </a:lnSpc>
            </a:pPr>
            <a:r>
              <a:rPr lang="en-US" sz="2400" b="1" dirty="0">
                <a:solidFill>
                  <a:schemeClr val="bg1"/>
                </a:solidFill>
                <a:latin typeface="Bricolage Grotesque"/>
                <a:ea typeface="Bricolage Grotesque"/>
                <a:cs typeface="Bricolage Grotesque"/>
                <a:sym typeface="Bricolage Grotesque"/>
              </a:rPr>
              <a:t>                                               * Click "OK" to apply the hold.</a:t>
            </a: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gn="ctr">
              <a:lnSpc>
                <a:spcPts val="3379"/>
              </a:lnSpc>
            </a:pPr>
            <a:endParaRPr lang="en-US" sz="2413" b="1"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3124200" y="-16383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65230" y="93345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549" y="5150796"/>
            <a:ext cx="7478713" cy="4191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1514" y="5150796"/>
            <a:ext cx="9831387" cy="4191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148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1353800" y="-517166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7543800" y="377796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914382" y="273215"/>
            <a:ext cx="17166078" cy="10464403"/>
          </a:xfrm>
          <a:prstGeom prst="rect">
            <a:avLst/>
          </a:prstGeom>
        </p:spPr>
        <p:txBody>
          <a:bodyPr wrap="square" lIns="0" tIns="0" rIns="0" bIns="0" rtlCol="0" anchor="t">
            <a:spAutoFit/>
          </a:bodyPr>
          <a:lstStyle/>
          <a:p>
            <a:pPr marL="342900" indent="-342900">
              <a:lnSpc>
                <a:spcPts val="3379"/>
              </a:lnSpc>
              <a:buFontTx/>
              <a:buChar char="-"/>
            </a:pPr>
            <a:endParaRPr lang="en-US" sz="2413" b="1" dirty="0">
              <a:solidFill>
                <a:srgbClr val="FFFFFF"/>
              </a:solidFill>
              <a:latin typeface="Bricolage Grotesque"/>
              <a:ea typeface="Bricolage Grotesque"/>
              <a:cs typeface="Bricolage Grotesque"/>
              <a:sym typeface="Bricolage Grotesque"/>
            </a:endParaRPr>
          </a:p>
          <a:p>
            <a:pPr>
              <a:lnSpc>
                <a:spcPts val="3379"/>
              </a:lnSpc>
            </a:pPr>
            <a:r>
              <a:rPr lang="en-US" sz="2413" b="1" dirty="0">
                <a:solidFill>
                  <a:srgbClr val="FFFFFF"/>
                </a:solidFill>
                <a:latin typeface="Bricolage Grotesque"/>
                <a:ea typeface="Bricolage Grotesque"/>
                <a:cs typeface="Bricolage Grotesque"/>
                <a:sym typeface="Bricolage Grotesque"/>
              </a:rPr>
              <a:t>- Steps to Release an Invoice: </a:t>
            </a: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marL="342900" indent="-342900">
              <a:lnSpc>
                <a:spcPts val="3379"/>
              </a:lnSpc>
              <a:buFontTx/>
              <a:buChar char="-"/>
            </a:pPr>
            <a:r>
              <a:rPr lang="en-US" sz="2413" b="1" dirty="0">
                <a:solidFill>
                  <a:srgbClr val="FFFFFF"/>
                </a:solidFill>
                <a:latin typeface="Bricolage Grotesque"/>
                <a:ea typeface="Bricolage Grotesque"/>
                <a:cs typeface="Bricolage Grotesque"/>
                <a:sym typeface="Bricolage Grotesque"/>
              </a:rPr>
              <a:t>                                         * Go to the Invoice Holds window.   </a:t>
            </a:r>
          </a:p>
          <a:p>
            <a:pPr marL="342900" indent="-342900">
              <a:lnSpc>
                <a:spcPts val="3379"/>
              </a:lnSpc>
              <a:buFontTx/>
              <a:buChar char="-"/>
            </a:pPr>
            <a:r>
              <a:rPr lang="en-US" sz="2413" b="1" dirty="0">
                <a:solidFill>
                  <a:srgbClr val="FFFFFF"/>
                </a:solidFill>
                <a:latin typeface="Bricolage Grotesque"/>
                <a:ea typeface="Bricolage Grotesque"/>
                <a:cs typeface="Bricolage Grotesque"/>
                <a:sym typeface="Bricolage Grotesque"/>
              </a:rPr>
              <a:t>                                         * Find the invoice that has been placed on hold. </a:t>
            </a:r>
          </a:p>
          <a:p>
            <a:pPr marL="342900" indent="-342900">
              <a:lnSpc>
                <a:spcPts val="3379"/>
              </a:lnSpc>
              <a:buFontTx/>
              <a:buChar char="-"/>
            </a:pPr>
            <a:r>
              <a:rPr lang="en-US" sz="2413" b="1" dirty="0">
                <a:solidFill>
                  <a:srgbClr val="FFFFFF"/>
                </a:solidFill>
                <a:latin typeface="Bricolage Grotesque"/>
                <a:ea typeface="Bricolage Grotesque"/>
                <a:cs typeface="Bricolage Grotesque"/>
                <a:sym typeface="Bricolage Grotesque"/>
              </a:rPr>
              <a:t>                                         * Click on the "Release" button.   </a:t>
            </a:r>
          </a:p>
          <a:p>
            <a:pPr marL="342900" indent="-342900">
              <a:lnSpc>
                <a:spcPts val="3379"/>
              </a:lnSpc>
              <a:buFontTx/>
              <a:buChar char="-"/>
            </a:pPr>
            <a:r>
              <a:rPr lang="en-US" sz="2413" b="1" dirty="0">
                <a:solidFill>
                  <a:srgbClr val="FFFFFF"/>
                </a:solidFill>
                <a:latin typeface="Bricolage Grotesque"/>
                <a:ea typeface="Bricolage Grotesque"/>
                <a:cs typeface="Bricolage Grotesque"/>
                <a:sym typeface="Bricolage Grotesque"/>
              </a:rPr>
              <a:t>                                         * Select the appropriate release reason from the list.   </a:t>
            </a:r>
          </a:p>
          <a:p>
            <a:pPr marL="342900" indent="-342900">
              <a:lnSpc>
                <a:spcPts val="3379"/>
              </a:lnSpc>
              <a:buFontTx/>
              <a:buChar char="-"/>
            </a:pPr>
            <a:r>
              <a:rPr lang="en-US" sz="2413" b="1" dirty="0">
                <a:solidFill>
                  <a:srgbClr val="FFFFFF"/>
                </a:solidFill>
                <a:latin typeface="Bricolage Grotesque"/>
                <a:ea typeface="Bricolage Grotesque"/>
                <a:cs typeface="Bricolage Grotesque"/>
                <a:sym typeface="Bricolage Grotesque"/>
              </a:rPr>
              <a:t>                                         * Click "OK" to release the hold.</a:t>
            </a:r>
          </a:p>
          <a:p>
            <a:pPr marL="342900" indent="-342900">
              <a:lnSpc>
                <a:spcPts val="3379"/>
              </a:lnSpc>
              <a:buFontTx/>
              <a:buChar char="-"/>
            </a:pPr>
            <a:endParaRPr lang="en-US" sz="2413" b="1" dirty="0">
              <a:solidFill>
                <a:srgbClr val="FFFFFF"/>
              </a:solidFill>
              <a:latin typeface="Bricolage Grotesque"/>
              <a:ea typeface="Bricolage Grotesque"/>
              <a:cs typeface="Bricolage Grotesque"/>
              <a:sym typeface="Bricolage Grotesque"/>
            </a:endParaRPr>
          </a:p>
          <a:p>
            <a:pPr marL="342900" indent="-342900">
              <a:lnSpc>
                <a:spcPts val="3379"/>
              </a:lnSpc>
              <a:buFontTx/>
              <a:buChar char="-"/>
            </a:pPr>
            <a:endParaRPr lang="en-US" sz="2413" b="1" dirty="0">
              <a:solidFill>
                <a:srgbClr val="FFFFFF"/>
              </a:solidFill>
              <a:latin typeface="Bricolage Grotesque"/>
              <a:ea typeface="Bricolage Grotesque"/>
              <a:cs typeface="Bricolage Grotesque"/>
              <a:sym typeface="Bricolage Grotesque"/>
            </a:endParaRPr>
          </a:p>
          <a:p>
            <a:pPr marL="342900" indent="-342900">
              <a:lnSpc>
                <a:spcPts val="3379"/>
              </a:lnSpc>
              <a:buFontTx/>
              <a:buChar char="-"/>
            </a:pPr>
            <a:endParaRPr lang="en-US" sz="2413" b="1" dirty="0">
              <a:solidFill>
                <a:srgbClr val="FFFFFF"/>
              </a:solidFill>
              <a:latin typeface="Bricolage Grotesque"/>
              <a:ea typeface="Bricolage Grotesque"/>
              <a:cs typeface="Bricolage Grotesque"/>
              <a:sym typeface="Bricolage Grotesque"/>
            </a:endParaRPr>
          </a:p>
          <a:p>
            <a:pPr marL="342900" indent="-342900">
              <a:lnSpc>
                <a:spcPts val="3379"/>
              </a:lnSpc>
              <a:buFontTx/>
              <a:buChar char="-"/>
            </a:pPr>
            <a:endParaRPr lang="en-US" sz="2413" b="1" dirty="0">
              <a:solidFill>
                <a:srgbClr val="FFFFFF"/>
              </a:solidFill>
              <a:latin typeface="Bricolage Grotesque"/>
              <a:ea typeface="Bricolage Grotesque"/>
              <a:cs typeface="Bricolage Grotesque"/>
              <a:sym typeface="Bricolage Grotesque"/>
            </a:endParaRPr>
          </a:p>
          <a:p>
            <a:pPr marL="342900" indent="-342900">
              <a:lnSpc>
                <a:spcPts val="3379"/>
              </a:lnSpc>
              <a:buFontTx/>
              <a:buChar char="-"/>
            </a:pPr>
            <a:endParaRPr lang="en-US" sz="2413" b="1" dirty="0">
              <a:solidFill>
                <a:srgbClr val="FFFFFF"/>
              </a:solidFill>
              <a:latin typeface="Bricolage Grotesque"/>
              <a:ea typeface="Bricolage Grotesque"/>
              <a:cs typeface="Bricolage Grotesque"/>
              <a:sym typeface="Bricolage Grotesque"/>
            </a:endParaRPr>
          </a:p>
          <a:p>
            <a:pPr marL="342900" indent="-342900">
              <a:lnSpc>
                <a:spcPts val="3379"/>
              </a:lnSpc>
              <a:buFontTx/>
              <a:buChar char="-"/>
            </a:pPr>
            <a:endParaRPr lang="en-US" sz="2413" b="1" dirty="0">
              <a:solidFill>
                <a:srgbClr val="FFFFFF"/>
              </a:solidFill>
              <a:latin typeface="Bricolage Grotesque"/>
              <a:ea typeface="Bricolage Grotesque"/>
              <a:cs typeface="Bricolage Grotesque"/>
              <a:sym typeface="Bricolage Grotesque"/>
            </a:endParaRPr>
          </a:p>
          <a:p>
            <a:pPr marL="342900" indent="-342900">
              <a:lnSpc>
                <a:spcPts val="3379"/>
              </a:lnSpc>
              <a:buFontTx/>
              <a:buChar char="-"/>
            </a:pPr>
            <a:endParaRPr lang="en-US" sz="2413" b="1"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800"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r>
              <a:rPr lang="en-US" sz="2413" dirty="0">
                <a:solidFill>
                  <a:srgbClr val="FFFFFF"/>
                </a:solidFill>
                <a:latin typeface="Bricolage Grotesque"/>
                <a:ea typeface="Bricolage Grotesque"/>
                <a:cs typeface="Bricolage Grotesque"/>
                <a:sym typeface="Bricolage Grotesque"/>
              </a:rPr>
              <a:t>.</a:t>
            </a:r>
          </a:p>
        </p:txBody>
      </p:sp>
      <p:sp>
        <p:nvSpPr>
          <p:cNvPr id="7" name="Freeform 7"/>
          <p:cNvSpPr/>
          <p:nvPr/>
        </p:nvSpPr>
        <p:spPr>
          <a:xfrm>
            <a:off x="-3409545" y="-1616413"/>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764000" y="10881138"/>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837" y="4305300"/>
            <a:ext cx="8793163" cy="465802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0546" y="4305301"/>
            <a:ext cx="9075383" cy="465802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053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flipH="1">
            <a:off x="-8470701" y="-3238500"/>
            <a:ext cx="9724786" cy="8229600"/>
          </a:xfrm>
          <a:custGeom>
            <a:avLst/>
            <a:gdLst/>
            <a:ahLst/>
            <a:cxnLst/>
            <a:rect l="l" t="t" r="r" b="b"/>
            <a:pathLst>
              <a:path w="9724786" h="8229600">
                <a:moveTo>
                  <a:pt x="9724786" y="0"/>
                </a:moveTo>
                <a:lnTo>
                  <a:pt x="0" y="0"/>
                </a:lnTo>
                <a:lnTo>
                  <a:pt x="0" y="8229600"/>
                </a:lnTo>
                <a:lnTo>
                  <a:pt x="9724786" y="8229600"/>
                </a:lnTo>
                <a:lnTo>
                  <a:pt x="9724786" y="0"/>
                </a:lnTo>
                <a:close/>
              </a:path>
            </a:pathLst>
          </a:custGeom>
          <a:blipFill>
            <a:blip r:embed="rId3"/>
            <a:stretch>
              <a:fillRect/>
            </a:stretch>
          </a:blipFill>
        </p:spPr>
      </p:sp>
      <p:sp>
        <p:nvSpPr>
          <p:cNvPr id="4" name="Freeform 4"/>
          <p:cNvSpPr/>
          <p:nvPr/>
        </p:nvSpPr>
        <p:spPr>
          <a:xfrm>
            <a:off x="14249400" y="7353300"/>
            <a:ext cx="9724786" cy="8229600"/>
          </a:xfrm>
          <a:custGeom>
            <a:avLst/>
            <a:gdLst/>
            <a:ahLst/>
            <a:cxnLst/>
            <a:rect l="l" t="t" r="r" b="b"/>
            <a:pathLst>
              <a:path w="9724786" h="8229600">
                <a:moveTo>
                  <a:pt x="0" y="0"/>
                </a:moveTo>
                <a:lnTo>
                  <a:pt x="9724786" y="0"/>
                </a:lnTo>
                <a:lnTo>
                  <a:pt x="9724786" y="8229600"/>
                </a:lnTo>
                <a:lnTo>
                  <a:pt x="0" y="8229600"/>
                </a:lnTo>
                <a:lnTo>
                  <a:pt x="0" y="0"/>
                </a:lnTo>
                <a:close/>
              </a:path>
            </a:pathLst>
          </a:custGeom>
          <a:blipFill>
            <a:blip r:embed="rId3"/>
            <a:stretch>
              <a:fillRect/>
            </a:stretch>
          </a:blipFill>
        </p:spPr>
      </p:sp>
      <p:sp>
        <p:nvSpPr>
          <p:cNvPr id="6" name="TextBox 6"/>
          <p:cNvSpPr txBox="1"/>
          <p:nvPr/>
        </p:nvSpPr>
        <p:spPr>
          <a:xfrm>
            <a:off x="990600" y="281626"/>
            <a:ext cx="15875128" cy="9156353"/>
          </a:xfrm>
          <a:prstGeom prst="rect">
            <a:avLst/>
          </a:prstGeom>
        </p:spPr>
        <p:txBody>
          <a:bodyPr wrap="square" lIns="0" tIns="0" rIns="0" bIns="0" rtlCol="0" anchor="t">
            <a:spAutoFit/>
          </a:bodyPr>
          <a:lstStyle/>
          <a:p>
            <a:pPr>
              <a:lnSpc>
                <a:spcPts val="3379"/>
              </a:lnSpc>
            </a:pPr>
            <a:r>
              <a:rPr lang="en-US" sz="2413" dirty="0">
                <a:solidFill>
                  <a:srgbClr val="FFFFFF"/>
                </a:solidFill>
                <a:latin typeface="Bricolage Grotesque"/>
                <a:ea typeface="Bricolage Grotesque"/>
                <a:cs typeface="Bricolage Grotesque"/>
                <a:sym typeface="Bricolage Grotesque"/>
              </a:rPr>
              <a:t>       </a:t>
            </a:r>
          </a:p>
          <a:p>
            <a:pPr>
              <a:lnSpc>
                <a:spcPts val="3379"/>
              </a:lnSpc>
            </a:pPr>
            <a:r>
              <a:rPr lang="en-US" sz="2413" b="1" dirty="0">
                <a:solidFill>
                  <a:srgbClr val="FFFFFF"/>
                </a:solidFill>
                <a:latin typeface="Bricolage Grotesque"/>
                <a:ea typeface="Bricolage Grotesque"/>
                <a:cs typeface="Bricolage Grotesque"/>
                <a:sym typeface="Bricolage Grotesque"/>
              </a:rPr>
              <a:t>  </a:t>
            </a:r>
          </a:p>
          <a:p>
            <a:pPr>
              <a:lnSpc>
                <a:spcPts val="3379"/>
              </a:lnSpc>
            </a:pPr>
            <a:endParaRPr lang="en-US" sz="2413" b="1" i="1" dirty="0">
              <a:solidFill>
                <a:srgbClr val="FFFFFF"/>
              </a:solidFill>
              <a:latin typeface="Bricolage Grotesque"/>
              <a:ea typeface="Bricolage Grotesque"/>
              <a:cs typeface="Bricolage Grotesque"/>
              <a:sym typeface="Bricolage Grotesque"/>
            </a:endParaRPr>
          </a:p>
          <a:p>
            <a:pPr>
              <a:lnSpc>
                <a:spcPts val="3379"/>
              </a:lnSpc>
            </a:pPr>
            <a:r>
              <a:rPr lang="en-US" sz="2413" b="1" i="1" dirty="0">
                <a:solidFill>
                  <a:schemeClr val="accent1">
                    <a:lumMod val="60000"/>
                    <a:lumOff val="40000"/>
                  </a:schemeClr>
                </a:solidFill>
                <a:latin typeface="Bricolage Grotesque"/>
                <a:ea typeface="Bricolage Grotesque"/>
                <a:cs typeface="Bricolage Grotesque"/>
                <a:sym typeface="Bricolage Grotesque"/>
              </a:rPr>
              <a:t>1-  First of all , </a:t>
            </a:r>
            <a:r>
              <a:rPr lang="en-US" sz="2413" b="1" i="1" dirty="0">
                <a:solidFill>
                  <a:srgbClr val="FFFFFF"/>
                </a:solidFill>
                <a:latin typeface="Bricolage Grotesque"/>
                <a:ea typeface="Bricolage Grotesque"/>
                <a:cs typeface="Bricolage Grotesque"/>
                <a:sym typeface="Bricolage Grotesque"/>
              </a:rPr>
              <a:t>we should access the Invoicing Module By Logging  in to Oracle EBS R12 and navigate to the Invoicing  module. This is typically found under the "Payables"  menu. And then we Choose the "Create Invoice” option</a:t>
            </a:r>
          </a:p>
          <a:p>
            <a:pPr>
              <a:lnSpc>
                <a:spcPts val="3379"/>
              </a:lnSpc>
            </a:pPr>
            <a:r>
              <a:rPr lang="en-US" sz="2410" b="1" i="1" dirty="0">
                <a:solidFill>
                  <a:schemeClr val="accent1">
                    <a:lumMod val="60000"/>
                    <a:lumOff val="40000"/>
                  </a:schemeClr>
                </a:solidFill>
                <a:latin typeface="Bricolage Grotesque"/>
                <a:ea typeface="Bricolage Grotesque"/>
                <a:cs typeface="Bricolage Grotesque"/>
                <a:sym typeface="Bricolage Grotesque"/>
              </a:rPr>
              <a:t>2-  Enter Invoice Header Information</a:t>
            </a:r>
            <a:r>
              <a:rPr lang="en-US" sz="3200" b="1" i="1" dirty="0">
                <a:solidFill>
                  <a:schemeClr val="accent1">
                    <a:lumMod val="60000"/>
                    <a:lumOff val="40000"/>
                  </a:schemeClr>
                </a:solidFill>
                <a:latin typeface="Bricolage Grotesque"/>
                <a:ea typeface="Bricolage Grotesque"/>
                <a:cs typeface="Bricolage Grotesque"/>
                <a:sym typeface="Bricolage Grotesque"/>
              </a:rPr>
              <a:t>:-</a:t>
            </a:r>
          </a:p>
          <a:p>
            <a:pPr>
              <a:lnSpc>
                <a:spcPts val="3379"/>
              </a:lnSpc>
            </a:pPr>
            <a:r>
              <a:rPr lang="en-US" sz="2413" b="1" dirty="0">
                <a:solidFill>
                  <a:schemeClr val="accent1">
                    <a:lumMod val="60000"/>
                    <a:lumOff val="40000"/>
                  </a:schemeClr>
                </a:solidFill>
                <a:latin typeface="Bricolage Grotesque"/>
                <a:ea typeface="Bricolage Grotesque"/>
                <a:cs typeface="Bricolage Grotesque"/>
                <a:sym typeface="Bricolage Grotesque"/>
              </a:rPr>
              <a:t>                                                      </a:t>
            </a:r>
            <a:r>
              <a:rPr lang="en-US" sz="2413" b="1" dirty="0">
                <a:solidFill>
                  <a:srgbClr val="FFFFFF"/>
                </a:solidFill>
                <a:latin typeface="Bricolage Grotesque"/>
                <a:ea typeface="Bricolage Grotesque"/>
                <a:cs typeface="Bricolage Grotesque"/>
                <a:sym typeface="Bricolage Grotesque"/>
              </a:rPr>
              <a:t>  * Invoice Date: Enter the date of the invoice. (01-05-2009)</a:t>
            </a:r>
          </a:p>
          <a:p>
            <a:pPr>
              <a:lnSpc>
                <a:spcPts val="3379"/>
              </a:lnSpc>
            </a:pPr>
            <a:r>
              <a:rPr lang="en-US" sz="2413" b="1" dirty="0">
                <a:solidFill>
                  <a:srgbClr val="FFFFFF"/>
                </a:solidFill>
                <a:latin typeface="Bricolage Grotesque"/>
                <a:ea typeface="Bricolage Grotesque"/>
                <a:cs typeface="Bricolage Grotesque"/>
                <a:sym typeface="Bricolage Grotesque"/>
              </a:rPr>
              <a:t>                                                        * Document Type: Choose the appropriate document type ( Purchase Order ). </a:t>
            </a:r>
          </a:p>
          <a:p>
            <a:pPr>
              <a:lnSpc>
                <a:spcPts val="3379"/>
              </a:lnSpc>
            </a:pPr>
            <a:r>
              <a:rPr lang="en-US" sz="2413" b="1" dirty="0">
                <a:solidFill>
                  <a:srgbClr val="FFFFFF"/>
                </a:solidFill>
                <a:latin typeface="Bricolage Grotesque"/>
                <a:ea typeface="Bricolage Grotesque"/>
                <a:cs typeface="Bricolage Grotesque"/>
                <a:sym typeface="Bricolage Grotesque"/>
              </a:rPr>
              <a:t>                                                        * Currency: Specify the currency in which the invoice is issued.( Dollar ) </a:t>
            </a:r>
          </a:p>
          <a:p>
            <a:pPr>
              <a:lnSpc>
                <a:spcPts val="3379"/>
              </a:lnSpc>
            </a:pPr>
            <a:r>
              <a:rPr lang="en-US" sz="2413" b="1" dirty="0">
                <a:solidFill>
                  <a:srgbClr val="FFFFFF"/>
                </a:solidFill>
                <a:latin typeface="Bricolage Grotesque"/>
                <a:ea typeface="Bricolage Grotesque"/>
                <a:cs typeface="Bricolage Grotesque"/>
                <a:sym typeface="Bricolage Grotesque"/>
              </a:rPr>
              <a:t>                                                        * Unit Price: Input the unit price for the item or service. (110,000)</a:t>
            </a: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8" name="Freeform 8"/>
          <p:cNvSpPr/>
          <p:nvPr/>
        </p:nvSpPr>
        <p:spPr>
          <a:xfrm>
            <a:off x="16865729" y="52850"/>
            <a:ext cx="1394709" cy="975850"/>
          </a:xfrm>
          <a:custGeom>
            <a:avLst/>
            <a:gdLst/>
            <a:ahLst/>
            <a:cxnLst/>
            <a:rect l="l" t="t" r="r" b="b"/>
            <a:pathLst>
              <a:path w="1394709" h="975850">
                <a:moveTo>
                  <a:pt x="0" y="0"/>
                </a:moveTo>
                <a:lnTo>
                  <a:pt x="1394708" y="0"/>
                </a:lnTo>
                <a:lnTo>
                  <a:pt x="1394708" y="975850"/>
                </a:lnTo>
                <a:lnTo>
                  <a:pt x="0" y="975850"/>
                </a:lnTo>
                <a:lnTo>
                  <a:pt x="0" y="0"/>
                </a:lnTo>
                <a:close/>
              </a:path>
            </a:pathLst>
          </a:custGeom>
          <a:blipFill>
            <a:blip r:embed="rId4">
              <a:extLst>
                <a:ext uri="{96DAC541-7B7A-43D3-8B79-37D633B846F1}">
                  <asvg:svgBlip xmlns:asvg="http://schemas.microsoft.com/office/drawing/2016/SVG/main" r:embed="rId5"/>
                </a:ext>
              </a:extLst>
            </a:blip>
            <a:stretch>
              <a:fillRect l="-173045"/>
            </a:stretch>
          </a:blipFill>
        </p:spPr>
      </p:sp>
      <p:sp>
        <p:nvSpPr>
          <p:cNvPr id="9" name="Freeform 9"/>
          <p:cNvSpPr/>
          <p:nvPr/>
        </p:nvSpPr>
        <p:spPr>
          <a:xfrm>
            <a:off x="563216" y="8770375"/>
            <a:ext cx="1394709" cy="975850"/>
          </a:xfrm>
          <a:custGeom>
            <a:avLst/>
            <a:gdLst/>
            <a:ahLst/>
            <a:cxnLst/>
            <a:rect l="l" t="t" r="r" b="b"/>
            <a:pathLst>
              <a:path w="1394709" h="975850">
                <a:moveTo>
                  <a:pt x="0" y="0"/>
                </a:moveTo>
                <a:lnTo>
                  <a:pt x="1394709" y="0"/>
                </a:lnTo>
                <a:lnTo>
                  <a:pt x="1394709" y="975850"/>
                </a:lnTo>
                <a:lnTo>
                  <a:pt x="0" y="975850"/>
                </a:lnTo>
                <a:lnTo>
                  <a:pt x="0" y="0"/>
                </a:lnTo>
                <a:close/>
              </a:path>
            </a:pathLst>
          </a:custGeom>
          <a:blipFill>
            <a:blip r:embed="rId4">
              <a:extLst>
                <a:ext uri="{96DAC541-7B7A-43D3-8B79-37D633B846F1}">
                  <asvg:svgBlip xmlns:asvg="http://schemas.microsoft.com/office/drawing/2016/SVG/main" r:embed="rId5"/>
                </a:ext>
              </a:extLst>
            </a:blip>
            <a:stretch>
              <a:fillRect l="-173045"/>
            </a:stretch>
          </a:blipFill>
        </p:spPr>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956" y="5089712"/>
            <a:ext cx="12190413" cy="483451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1524000" y="876300"/>
            <a:ext cx="5410200" cy="533400"/>
          </a:xfrm>
          <a:prstGeom prst="ellipse">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i="1" dirty="0">
                <a:solidFill>
                  <a:schemeClr val="tx1"/>
                </a:solidFill>
              </a:rPr>
              <a:t>Third:- Matching Invoice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173200" y="-3467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3276600" y="65913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381000" y="495300"/>
            <a:ext cx="15011400" cy="8284319"/>
          </a:xfrm>
          <a:prstGeom prst="rect">
            <a:avLst/>
          </a:prstGeom>
        </p:spPr>
        <p:txBody>
          <a:bodyPr wrap="square" lIns="0" tIns="0" rIns="0" bIns="0" rtlCol="0" anchor="t">
            <a:spAutoFit/>
          </a:bodyPr>
          <a:lstStyle/>
          <a:p>
            <a:pPr>
              <a:lnSpc>
                <a:spcPts val="3379"/>
              </a:lnSpc>
            </a:pPr>
            <a:r>
              <a:rPr lang="en-US" sz="2410" b="1" i="1" dirty="0">
                <a:solidFill>
                  <a:schemeClr val="accent1">
                    <a:lumMod val="60000"/>
                    <a:lumOff val="40000"/>
                  </a:schemeClr>
                </a:solidFill>
                <a:latin typeface="Bricolage Grotesque"/>
                <a:ea typeface="Bricolage Grotesque"/>
                <a:cs typeface="Bricolage Grotesque"/>
                <a:sym typeface="Bricolage Grotesque"/>
              </a:rPr>
              <a:t>          3. Attach Supporting Documents :-</a:t>
            </a:r>
          </a:p>
          <a:p>
            <a:pPr>
              <a:lnSpc>
                <a:spcPts val="3379"/>
              </a:lnSpc>
            </a:pPr>
            <a:r>
              <a:rPr lang="en-US" sz="2413" dirty="0">
                <a:solidFill>
                  <a:srgbClr val="FFFFFF"/>
                </a:solidFill>
                <a:latin typeface="Bricolage Grotesque"/>
                <a:ea typeface="Bricolage Grotesque"/>
                <a:cs typeface="Bricolage Grotesque"/>
                <a:sym typeface="Bricolage Grotesque"/>
              </a:rPr>
              <a:t>                 </a:t>
            </a:r>
          </a:p>
          <a:p>
            <a:pPr>
              <a:lnSpc>
                <a:spcPts val="3379"/>
              </a:lnSpc>
            </a:pPr>
            <a:r>
              <a:rPr lang="en-US" sz="2413" dirty="0">
                <a:solidFill>
                  <a:srgbClr val="FFFFFF"/>
                </a:solidFill>
                <a:latin typeface="Bricolage Grotesque"/>
                <a:ea typeface="Bricolage Grotesque"/>
                <a:cs typeface="Bricolage Grotesque"/>
                <a:sym typeface="Bricolage Grotesque"/>
              </a:rPr>
              <a:t>                                         </a:t>
            </a:r>
            <a:r>
              <a:rPr lang="en-US" sz="2413" b="1" dirty="0">
                <a:solidFill>
                  <a:srgbClr val="FFFFFF"/>
                </a:solidFill>
                <a:latin typeface="Bricolage Grotesque"/>
                <a:ea typeface="Bricolage Grotesque"/>
                <a:cs typeface="Bricolage Grotesque"/>
                <a:sym typeface="Bricolage Grotesque"/>
              </a:rPr>
              <a:t>* choose a purchase order and match the invoice with it .</a:t>
            </a: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3201990" y="-17145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78200" y="84963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6834" y="2552700"/>
            <a:ext cx="9752013" cy="62585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3" name="Freeform 3"/>
          <p:cNvSpPr/>
          <p:nvPr/>
        </p:nvSpPr>
        <p:spPr>
          <a:xfrm>
            <a:off x="11618381" y="-3917785"/>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4" name="Freeform 4"/>
          <p:cNvSpPr/>
          <p:nvPr/>
        </p:nvSpPr>
        <p:spPr>
          <a:xfrm>
            <a:off x="-4572000" y="659108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6" name="TextBox 6"/>
          <p:cNvSpPr txBox="1"/>
          <p:nvPr/>
        </p:nvSpPr>
        <p:spPr>
          <a:xfrm>
            <a:off x="914400" y="451824"/>
            <a:ext cx="14818781" cy="6104235"/>
          </a:xfrm>
          <a:prstGeom prst="rect">
            <a:avLst/>
          </a:prstGeom>
        </p:spPr>
        <p:txBody>
          <a:bodyPr wrap="square" lIns="0" tIns="0" rIns="0" bIns="0" rtlCol="0" anchor="t">
            <a:spAutoFit/>
          </a:bodyPr>
          <a:lstStyle/>
          <a:p>
            <a:pPr>
              <a:lnSpc>
                <a:spcPts val="3379"/>
              </a:lnSpc>
            </a:pPr>
            <a:r>
              <a:rPr lang="en-US" sz="2410" b="1" i="1" dirty="0">
                <a:solidFill>
                  <a:schemeClr val="accent1">
                    <a:lumMod val="60000"/>
                    <a:lumOff val="40000"/>
                  </a:schemeClr>
                </a:solidFill>
                <a:latin typeface="Bricolage Grotesque"/>
                <a:ea typeface="Bricolage Grotesque"/>
                <a:cs typeface="Bricolage Grotesque"/>
                <a:sym typeface="Bricolage Grotesque"/>
              </a:rPr>
              <a:t>4- Validation  and posting :-</a:t>
            </a: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r>
              <a:rPr lang="en-US" sz="2413" b="1" dirty="0">
                <a:solidFill>
                  <a:srgbClr val="FFFFFF"/>
                </a:solidFill>
                <a:latin typeface="Bricolage Grotesque"/>
                <a:ea typeface="Bricolage Grotesque"/>
                <a:cs typeface="Bricolage Grotesque"/>
                <a:sym typeface="Bricolage Grotesque"/>
              </a:rPr>
              <a:t>  *The system verifies that the invoice terms and conditions comply with the supplier's contract    </a:t>
            </a:r>
          </a:p>
          <a:p>
            <a:pPr>
              <a:lnSpc>
                <a:spcPts val="3379"/>
              </a:lnSpc>
            </a:pPr>
            <a:r>
              <a:rPr lang="en-US" sz="2413" b="1" dirty="0">
                <a:solidFill>
                  <a:srgbClr val="FFFFFF"/>
                </a:solidFill>
                <a:latin typeface="Bricolage Grotesque"/>
                <a:ea typeface="Bricolage Grotesque"/>
                <a:cs typeface="Bricolage Grotesque"/>
                <a:sym typeface="Bricolage Grotesque"/>
              </a:rPr>
              <a:t>     and the company's policies and applies the relevant accounting rules to the invoice, such as  </a:t>
            </a:r>
          </a:p>
          <a:p>
            <a:pPr>
              <a:lnSpc>
                <a:spcPts val="3379"/>
              </a:lnSpc>
            </a:pPr>
            <a:r>
              <a:rPr lang="en-US" sz="2413" b="1" dirty="0">
                <a:solidFill>
                  <a:srgbClr val="FFFFFF"/>
                </a:solidFill>
                <a:latin typeface="Bricolage Grotesque"/>
                <a:ea typeface="Bricolage Grotesque"/>
                <a:cs typeface="Bricolage Grotesque"/>
                <a:sym typeface="Bricolage Grotesque"/>
              </a:rPr>
              <a:t>     accrual or cash basis accounting</a:t>
            </a:r>
            <a:r>
              <a:rPr lang="en-US" sz="2413" dirty="0">
                <a:solidFill>
                  <a:srgbClr val="FFFFFF"/>
                </a:solidFill>
                <a:latin typeface="Bricolage Grotesque"/>
                <a:ea typeface="Bricolage Grotesque"/>
                <a:cs typeface="Bricolage Grotesque"/>
                <a:sym typeface="Bricolage Grotesque"/>
              </a:rPr>
              <a:t>.</a:t>
            </a: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3429000" y="-17145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259799" y="95631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3086100"/>
            <a:ext cx="4867275" cy="632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3318668"/>
            <a:ext cx="6016625" cy="585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01600" y="4724400"/>
            <a:ext cx="47974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930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3" name="Freeform 3"/>
          <p:cNvSpPr/>
          <p:nvPr/>
        </p:nvSpPr>
        <p:spPr>
          <a:xfrm>
            <a:off x="10829365" y="-46863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4" name="Freeform 4"/>
          <p:cNvSpPr/>
          <p:nvPr/>
        </p:nvSpPr>
        <p:spPr>
          <a:xfrm>
            <a:off x="-3920469" y="58293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6" name="TextBox 6"/>
          <p:cNvSpPr txBox="1"/>
          <p:nvPr/>
        </p:nvSpPr>
        <p:spPr>
          <a:xfrm>
            <a:off x="914400" y="451824"/>
            <a:ext cx="14818781" cy="5668218"/>
          </a:xfrm>
          <a:prstGeom prst="rect">
            <a:avLst/>
          </a:prstGeom>
        </p:spPr>
        <p:txBody>
          <a:bodyPr wrap="square" lIns="0" tIns="0" rIns="0" bIns="0" rtlCol="0" anchor="t">
            <a:spAutoFit/>
          </a:bodyPr>
          <a:lstStyle/>
          <a:p>
            <a:pPr>
              <a:lnSpc>
                <a:spcPts val="3379"/>
              </a:lnSpc>
            </a:pPr>
            <a:endParaRPr lang="en-US" sz="2410"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endParaRPr lang="en-US" sz="2410"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endParaRPr lang="en-US" sz="2410" b="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r>
              <a:rPr lang="en-US" sz="2410" b="1" dirty="0">
                <a:solidFill>
                  <a:schemeClr val="accent1">
                    <a:lumMod val="60000"/>
                    <a:lumOff val="40000"/>
                  </a:schemeClr>
                </a:solidFill>
                <a:latin typeface="Bricolage Grotesque"/>
                <a:ea typeface="Bricolage Grotesque"/>
                <a:cs typeface="Bricolage Grotesque"/>
                <a:sym typeface="Bricolage Grotesque"/>
              </a:rPr>
              <a:t>1.</a:t>
            </a:r>
            <a:r>
              <a:rPr lang="en-US" sz="2410" b="1" dirty="0">
                <a:solidFill>
                  <a:schemeClr val="bg1"/>
                </a:solidFill>
                <a:latin typeface="Bricolage Grotesque"/>
                <a:ea typeface="Bricolage Grotesque"/>
                <a:cs typeface="Bricolage Grotesque"/>
                <a:sym typeface="Bricolage Grotesque"/>
              </a:rPr>
              <a:t>From navigation::- </a:t>
            </a:r>
            <a:r>
              <a:rPr lang="en-US" sz="2410" dirty="0">
                <a:solidFill>
                  <a:schemeClr val="bg1"/>
                </a:solidFill>
                <a:latin typeface="Bricolage Grotesque"/>
                <a:ea typeface="Bricolage Grotesque"/>
                <a:cs typeface="Bricolage Grotesque"/>
                <a:sym typeface="Bricolage Grotesque"/>
              </a:rPr>
              <a:t>  </a:t>
            </a:r>
            <a:r>
              <a:rPr lang="en-US" sz="2410" b="1" i="1" dirty="0">
                <a:solidFill>
                  <a:schemeClr val="bg1"/>
                </a:solidFill>
                <a:latin typeface="Bricolage Grotesque"/>
                <a:ea typeface="Bricolage Grotesque"/>
                <a:cs typeface="Bricolage Grotesque"/>
                <a:sym typeface="Bricolage Grotesque"/>
              </a:rPr>
              <a:t>*      </a:t>
            </a:r>
            <a:r>
              <a:rPr lang="en-US" sz="2413" b="1" dirty="0">
                <a:solidFill>
                  <a:schemeClr val="bg1"/>
                </a:solidFill>
                <a:latin typeface="Bricolage Grotesque"/>
                <a:ea typeface="Bricolage Grotesque"/>
                <a:cs typeface="Bricolage Grotesque"/>
                <a:sym typeface="Bricolage Grotesque"/>
              </a:rPr>
              <a:t>Inquiry &gt;Account </a:t>
            </a:r>
          </a:p>
          <a:p>
            <a:pPr>
              <a:lnSpc>
                <a:spcPts val="3379"/>
              </a:lnSpc>
            </a:pPr>
            <a:r>
              <a:rPr lang="en-US" sz="2413" b="1" dirty="0">
                <a:solidFill>
                  <a:schemeClr val="accent1">
                    <a:lumMod val="60000"/>
                    <a:lumOff val="40000"/>
                  </a:schemeClr>
                </a:solidFill>
                <a:latin typeface="Bricolage Grotesque"/>
                <a:ea typeface="Bricolage Grotesque"/>
                <a:cs typeface="Bricolage Grotesque"/>
                <a:sym typeface="Bricolage Grotesque"/>
              </a:rPr>
              <a:t>2. </a:t>
            </a:r>
            <a:r>
              <a:rPr lang="en-US" sz="2413" b="1" dirty="0">
                <a:solidFill>
                  <a:schemeClr val="bg1"/>
                </a:solidFill>
                <a:latin typeface="Bricolage Grotesque"/>
                <a:ea typeface="Bricolage Grotesque"/>
                <a:cs typeface="Bricolage Grotesque"/>
                <a:sym typeface="Bricolage Grotesque"/>
              </a:rPr>
              <a:t>Choose the period you want to Inquiry for it </a:t>
            </a:r>
          </a:p>
          <a:p>
            <a:pPr>
              <a:lnSpc>
                <a:spcPts val="3379"/>
              </a:lnSpc>
            </a:pPr>
            <a:r>
              <a:rPr lang="en-US" sz="2413" b="1" dirty="0">
                <a:solidFill>
                  <a:schemeClr val="accent1">
                    <a:lumMod val="60000"/>
                    <a:lumOff val="40000"/>
                  </a:schemeClr>
                </a:solidFill>
                <a:latin typeface="Bricolage Grotesque"/>
                <a:ea typeface="Bricolage Grotesque"/>
                <a:cs typeface="Bricolage Grotesque"/>
                <a:sym typeface="Bricolage Grotesque"/>
              </a:rPr>
              <a:t>3</a:t>
            </a:r>
            <a:r>
              <a:rPr lang="en-US" sz="2413" b="1" dirty="0">
                <a:solidFill>
                  <a:schemeClr val="bg1"/>
                </a:solidFill>
                <a:latin typeface="Bricolage Grotesque"/>
                <a:ea typeface="Bricolage Grotesque"/>
                <a:cs typeface="Bricolage Grotesque"/>
                <a:sym typeface="Bricolage Grotesque"/>
              </a:rPr>
              <a:t>. click the "Show Balances" </a:t>
            </a: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3429000" y="-17145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259799" y="95631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Oval 4"/>
          <p:cNvSpPr/>
          <p:nvPr/>
        </p:nvSpPr>
        <p:spPr>
          <a:xfrm>
            <a:off x="1371600" y="723900"/>
            <a:ext cx="4876800" cy="533400"/>
          </a:xfrm>
          <a:prstGeom prst="ellipse">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i="1" dirty="0">
                <a:solidFill>
                  <a:schemeClr val="tx1"/>
                </a:solidFill>
              </a:rPr>
              <a:t>Fourth :- supplier inquiry</a:t>
            </a:r>
            <a:r>
              <a:rPr lang="en-US" dirty="0"/>
              <a:t>.</a:t>
            </a:r>
            <a:endParaRPr lang="ar-EG" dirty="0"/>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3771900"/>
            <a:ext cx="7370763" cy="499910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8800" y="3771900"/>
            <a:ext cx="7307263" cy="4953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495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3" name="Freeform 3"/>
          <p:cNvSpPr/>
          <p:nvPr/>
        </p:nvSpPr>
        <p:spPr>
          <a:xfrm>
            <a:off x="10820400" y="-530439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4" name="Freeform 4"/>
          <p:cNvSpPr/>
          <p:nvPr/>
        </p:nvSpPr>
        <p:spPr>
          <a:xfrm>
            <a:off x="-5257800" y="6557575"/>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6" name="TextBox 6"/>
          <p:cNvSpPr txBox="1"/>
          <p:nvPr/>
        </p:nvSpPr>
        <p:spPr>
          <a:xfrm>
            <a:off x="914400" y="451824"/>
            <a:ext cx="14818781" cy="2616101"/>
          </a:xfrm>
          <a:prstGeom prst="rect">
            <a:avLst/>
          </a:prstGeom>
        </p:spPr>
        <p:txBody>
          <a:bodyPr wrap="square" lIns="0" tIns="0" rIns="0" bIns="0" rtlCol="0" anchor="t">
            <a:spAutoFit/>
          </a:bodyPr>
          <a:lstStyle/>
          <a:p>
            <a:pPr>
              <a:lnSpc>
                <a:spcPts val="3379"/>
              </a:lnSpc>
            </a:pPr>
            <a:r>
              <a:rPr lang="en-US" sz="2413" b="1" dirty="0">
                <a:solidFill>
                  <a:schemeClr val="bg1"/>
                </a:solidFill>
                <a:latin typeface="Bricolage Grotesque"/>
                <a:ea typeface="Bricolage Grotesque"/>
                <a:cs typeface="Bricolage Grotesque"/>
                <a:sym typeface="Bricolage Grotesque"/>
              </a:rPr>
              <a:t> </a:t>
            </a:r>
            <a:r>
              <a:rPr lang="en-US" sz="2413" b="1" dirty="0">
                <a:solidFill>
                  <a:schemeClr val="accent1">
                    <a:lumMod val="60000"/>
                    <a:lumOff val="40000"/>
                  </a:schemeClr>
                </a:solidFill>
                <a:latin typeface="Bricolage Grotesque"/>
                <a:ea typeface="Bricolage Grotesque"/>
                <a:cs typeface="Bricolage Grotesque"/>
                <a:sym typeface="Bricolage Grotesque"/>
              </a:rPr>
              <a:t>4.choose Journal Details:-</a:t>
            </a:r>
          </a:p>
          <a:p>
            <a:pPr marL="342900" indent="-342900">
              <a:lnSpc>
                <a:spcPts val="3379"/>
              </a:lnSpc>
              <a:buFont typeface="Arial" pitchFamily="34" charset="0"/>
              <a:buChar char="•"/>
            </a:pPr>
            <a:r>
              <a:rPr lang="en-US" sz="2413" b="1" dirty="0">
                <a:solidFill>
                  <a:schemeClr val="accent1">
                    <a:lumMod val="60000"/>
                    <a:lumOff val="40000"/>
                  </a:schemeClr>
                </a:solidFill>
                <a:latin typeface="Bricolage Grotesque"/>
                <a:ea typeface="Bricolage Grotesque"/>
                <a:cs typeface="Bricolage Grotesque"/>
                <a:sym typeface="Bricolage Grotesque"/>
              </a:rPr>
              <a:t>  </a:t>
            </a:r>
            <a:r>
              <a:rPr lang="en-US" sz="2413" b="1" dirty="0">
                <a:solidFill>
                  <a:srgbClr val="FFFFFF"/>
                </a:solidFill>
                <a:latin typeface="Bricolage Grotesque"/>
                <a:ea typeface="Bricolage Grotesque"/>
                <a:cs typeface="Bricolage Grotesque"/>
                <a:sym typeface="Bricolage Grotesque"/>
              </a:rPr>
              <a:t>to see the individual journal entries that make up the balance</a:t>
            </a:r>
            <a:r>
              <a:rPr lang="en-US" sz="2413" dirty="0">
                <a:solidFill>
                  <a:srgbClr val="FFFFFF"/>
                </a:solidFill>
                <a:latin typeface="Bricolage Grotesque"/>
                <a:ea typeface="Bricolage Grotesque"/>
                <a:cs typeface="Bricolage Grotesque"/>
                <a:sym typeface="Bricolage Grotesque"/>
              </a:rPr>
              <a:t>.</a:t>
            </a:r>
          </a:p>
          <a:p>
            <a:pPr>
              <a:lnSpc>
                <a:spcPts val="3379"/>
              </a:lnSpc>
            </a:pPr>
            <a:r>
              <a:rPr lang="en-US" sz="2413" b="1" dirty="0">
                <a:solidFill>
                  <a:schemeClr val="accent1">
                    <a:lumMod val="60000"/>
                    <a:lumOff val="40000"/>
                  </a:schemeClr>
                </a:solidFill>
                <a:latin typeface="Bricolage Grotesque"/>
                <a:ea typeface="Bricolage Grotesque"/>
                <a:cs typeface="Bricolage Grotesque"/>
                <a:sym typeface="Bricolage Grotesque"/>
              </a:rPr>
              <a:t>5.Click Show Full Journal:-</a:t>
            </a:r>
          </a:p>
          <a:p>
            <a:pPr marL="342900" indent="-342900">
              <a:lnSpc>
                <a:spcPts val="3379"/>
              </a:lnSpc>
              <a:buFont typeface="Arial" pitchFamily="34" charset="0"/>
              <a:buChar char="•"/>
            </a:pPr>
            <a:r>
              <a:rPr lang="en-US" sz="2413" b="1" dirty="0">
                <a:solidFill>
                  <a:srgbClr val="FFFFFF"/>
                </a:solidFill>
                <a:latin typeface="Bricolage Grotesque"/>
                <a:ea typeface="Bricolage Grotesque"/>
                <a:cs typeface="Bricolage Grotesque"/>
                <a:sym typeface="Bricolage Grotesque"/>
              </a:rPr>
              <a:t>To see all information related to the entry and transaction</a:t>
            </a:r>
            <a:r>
              <a:rPr lang="en-US" sz="2413" dirty="0">
                <a:solidFill>
                  <a:srgbClr val="FFFFFF"/>
                </a:solidFill>
                <a:latin typeface="Bricolage Grotesque"/>
                <a:ea typeface="Bricolage Grotesque"/>
                <a:cs typeface="Bricolage Grotesque"/>
                <a:sym typeface="Bricolage Grotesque"/>
              </a:rPr>
              <a:t>. </a:t>
            </a: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3810000" y="-17145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259799" y="95631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2505635"/>
            <a:ext cx="7208837" cy="35242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419" y="6029885"/>
            <a:ext cx="7262018" cy="363764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1000" y="3209925"/>
            <a:ext cx="9555163" cy="55816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4580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3" name="Freeform 3"/>
          <p:cNvSpPr/>
          <p:nvPr/>
        </p:nvSpPr>
        <p:spPr>
          <a:xfrm>
            <a:off x="10820400" y="-6286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4" name="Freeform 4"/>
          <p:cNvSpPr/>
          <p:nvPr/>
        </p:nvSpPr>
        <p:spPr>
          <a:xfrm>
            <a:off x="-4572000" y="659108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6" name="TextBox 6"/>
          <p:cNvSpPr txBox="1"/>
          <p:nvPr/>
        </p:nvSpPr>
        <p:spPr>
          <a:xfrm>
            <a:off x="914400" y="451824"/>
            <a:ext cx="14818781" cy="4334713"/>
          </a:xfrm>
          <a:prstGeom prst="rect">
            <a:avLst/>
          </a:prstGeom>
        </p:spPr>
        <p:txBody>
          <a:bodyPr wrap="square" lIns="0" tIns="0" rIns="0" bIns="0" rtlCol="0" anchor="t">
            <a:spAutoFit/>
          </a:bodyPr>
          <a:lstStyle/>
          <a:p>
            <a:pPr>
              <a:lnSpc>
                <a:spcPts val="3379"/>
              </a:lnSpc>
            </a:pPr>
            <a:endParaRPr lang="en-US" sz="2410"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r>
              <a:rPr lang="en-US" sz="2410" b="1" dirty="0">
                <a:solidFill>
                  <a:schemeClr val="accent1">
                    <a:lumMod val="60000"/>
                    <a:lumOff val="40000"/>
                  </a:schemeClr>
                </a:solidFill>
                <a:latin typeface="Bricolage Grotesque"/>
                <a:ea typeface="Bricolage Grotesque"/>
                <a:cs typeface="Bricolage Grotesque"/>
                <a:sym typeface="Bricolage Grotesque"/>
              </a:rPr>
              <a:t>6- *Drill-down :-</a:t>
            </a:r>
          </a:p>
          <a:p>
            <a:pPr>
              <a:lnSpc>
                <a:spcPts val="3379"/>
              </a:lnSpc>
            </a:pPr>
            <a:r>
              <a:rPr lang="en-US" sz="2410" b="1" dirty="0">
                <a:solidFill>
                  <a:schemeClr val="bg1"/>
                </a:solidFill>
                <a:latin typeface="Bricolage Grotesque"/>
                <a:ea typeface="Bricolage Grotesque"/>
                <a:cs typeface="Bricolage Grotesque"/>
                <a:sym typeface="Bricolage Grotesque"/>
              </a:rPr>
              <a:t>                      * explore further details about these journal entries .</a:t>
            </a:r>
            <a:endParaRPr lang="en-US" sz="2413" b="1" dirty="0">
              <a:solidFill>
                <a:schemeClr val="bg1"/>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a:p>
            <a:pPr marL="342900" indent="-342900" algn="ctr">
              <a:lnSpc>
                <a:spcPts val="3379"/>
              </a:lnSpc>
              <a:buFont typeface="Arial" pitchFamily="34" charset="0"/>
              <a:buChar char="•"/>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3429000" y="-17145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259799" y="95631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048" y="2992443"/>
            <a:ext cx="6172200"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4005" y="2115254"/>
            <a:ext cx="11349195" cy="714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09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80" y="-1540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6459200" y="6743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5257801" y="-501747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2594043" y="571500"/>
            <a:ext cx="13258800" cy="3488134"/>
          </a:xfrm>
          <a:prstGeom prst="rect">
            <a:avLst/>
          </a:prstGeom>
        </p:spPr>
        <p:txBody>
          <a:bodyPr wrap="square" lIns="0" tIns="0" rIns="0" bIns="0" rtlCol="0" anchor="t">
            <a:spAutoFit/>
          </a:bodyPr>
          <a:lstStyle/>
          <a:p>
            <a:pPr algn="ctr">
              <a:lnSpc>
                <a:spcPts val="3379"/>
              </a:lnSpc>
            </a:pPr>
            <a:r>
              <a:rPr lang="en-US" sz="3200" b="1" dirty="0">
                <a:solidFill>
                  <a:schemeClr val="tx2">
                    <a:lumMod val="40000"/>
                    <a:lumOff val="60000"/>
                  </a:schemeClr>
                </a:solidFill>
                <a:latin typeface="Bricolage Grotesque"/>
                <a:ea typeface="Bricolage Grotesque"/>
                <a:cs typeface="Bricolage Grotesque"/>
                <a:sym typeface="Bricolage Grotesque"/>
              </a:rPr>
              <a:t>             </a:t>
            </a:r>
            <a:endParaRPr lang="en-US" sz="2800" b="1" dirty="0">
              <a:solidFill>
                <a:schemeClr val="tx2">
                  <a:lumMod val="20000"/>
                  <a:lumOff val="80000"/>
                </a:schemeClr>
              </a:solidFill>
              <a:latin typeface="Bricolage Grotesque"/>
              <a:ea typeface="Bricolage Grotesque"/>
              <a:cs typeface="Bricolage Grotesque"/>
              <a:sym typeface="Bricolage Grotesque"/>
            </a:endParaRPr>
          </a:p>
          <a:p>
            <a:pPr algn="ctr">
              <a:lnSpc>
                <a:spcPts val="3379"/>
              </a:lnSpc>
            </a:pPr>
            <a:endParaRPr lang="en-US" sz="2800" b="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r>
              <a:rPr lang="en-US" sz="2800" b="1" dirty="0">
                <a:solidFill>
                  <a:srgbClr val="FFFFFF"/>
                </a:solidFill>
                <a:latin typeface="Bricolage Grotesque"/>
                <a:ea typeface="Bricolage Grotesque"/>
                <a:cs typeface="Bricolage Grotesque"/>
                <a:sym typeface="Bricolage Grotesque"/>
              </a:rPr>
              <a:t>         .</a:t>
            </a:r>
          </a:p>
          <a:p>
            <a:pPr>
              <a:lnSpc>
                <a:spcPts val="3379"/>
              </a:lnSpc>
            </a:pPr>
            <a:endParaRPr lang="en-US" sz="2800" b="1" dirty="0">
              <a:solidFill>
                <a:srgbClr val="FFFFFF"/>
              </a:solidFill>
              <a:latin typeface="Bricolage Grotesque"/>
              <a:ea typeface="Bricolage Grotesque"/>
              <a:cs typeface="Bricolage Grotesque"/>
              <a:sym typeface="Bricolage Grotesque"/>
            </a:endParaRPr>
          </a:p>
          <a:p>
            <a:pPr>
              <a:lnSpc>
                <a:spcPts val="3379"/>
              </a:lnSpc>
            </a:pPr>
            <a:r>
              <a:rPr lang="en-US" sz="2800" b="1" i="1" dirty="0">
                <a:solidFill>
                  <a:srgbClr val="FFFFFF"/>
                </a:solidFill>
                <a:latin typeface="Bricolage Grotesque"/>
                <a:ea typeface="Bricolage Grotesque"/>
                <a:cs typeface="Bricolage Grotesque"/>
                <a:sym typeface="Bricolage Grotesque"/>
              </a:rPr>
              <a:t>       </a:t>
            </a:r>
            <a:r>
              <a:rPr lang="en-US" sz="2410" b="1" i="1" dirty="0">
                <a:solidFill>
                  <a:schemeClr val="accent1">
                    <a:lumMod val="60000"/>
                    <a:lumOff val="40000"/>
                  </a:schemeClr>
                </a:solidFill>
                <a:latin typeface="Bricolage Grotesque"/>
                <a:ea typeface="Bricolage Grotesque"/>
                <a:cs typeface="Bricolage Grotesque"/>
                <a:sym typeface="Bricolage Grotesque"/>
              </a:rPr>
              <a:t>1- Making a payment document </a:t>
            </a:r>
            <a:endParaRPr lang="en-US" sz="2410" b="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r>
              <a:rPr lang="en-US" sz="3200" b="1" dirty="0">
                <a:solidFill>
                  <a:srgbClr val="FFFFFF"/>
                </a:solidFill>
                <a:latin typeface="Bricolage Grotesque"/>
                <a:ea typeface="Bricolage Grotesque"/>
                <a:cs typeface="Bricolage Grotesque"/>
                <a:sym typeface="Bricolage Grotesque"/>
              </a:rPr>
              <a:t>              </a:t>
            </a:r>
            <a:r>
              <a:rPr lang="en-US" sz="2800" dirty="0">
                <a:solidFill>
                  <a:srgbClr val="FFFFFF"/>
                </a:solidFill>
                <a:latin typeface="Bricolage Grotesque"/>
                <a:ea typeface="Bricolage Grotesque"/>
                <a:cs typeface="Bricolage Grotesque"/>
                <a:sym typeface="Bricolage Grotesque"/>
              </a:rPr>
              <a:t>  * </a:t>
            </a:r>
            <a:r>
              <a:rPr lang="en-US" sz="2413" dirty="0">
                <a:solidFill>
                  <a:srgbClr val="FFFFFF"/>
                </a:solidFill>
                <a:latin typeface="Bricolage Grotesque"/>
                <a:ea typeface="Bricolage Grotesque"/>
                <a:cs typeface="Bricolage Grotesque"/>
                <a:sym typeface="Bricolage Grotesque"/>
              </a:rPr>
              <a:t>Enter the necessary information, such as payment date, payment terms, and  </a:t>
            </a:r>
          </a:p>
          <a:p>
            <a:pPr>
              <a:lnSpc>
                <a:spcPts val="3379"/>
              </a:lnSpc>
            </a:pPr>
            <a:r>
              <a:rPr lang="en-US" sz="2413" dirty="0">
                <a:solidFill>
                  <a:srgbClr val="FFFFFF"/>
                </a:solidFill>
                <a:latin typeface="Bricolage Grotesque"/>
                <a:ea typeface="Bricolage Grotesque"/>
                <a:cs typeface="Bricolage Grotesque"/>
                <a:sym typeface="Bricolage Grotesque"/>
              </a:rPr>
              <a:t>                       payment reference and any additional payment details, such as bank account      </a:t>
            </a:r>
          </a:p>
          <a:p>
            <a:pPr>
              <a:lnSpc>
                <a:spcPts val="3379"/>
              </a:lnSpc>
            </a:pPr>
            <a:r>
              <a:rPr lang="en-US" sz="2413" dirty="0">
                <a:solidFill>
                  <a:srgbClr val="FFFFFF"/>
                </a:solidFill>
                <a:latin typeface="Bricolage Grotesque"/>
                <a:ea typeface="Bricolage Grotesque"/>
                <a:cs typeface="Bricolage Grotesque"/>
                <a:sym typeface="Bricolage Grotesque"/>
              </a:rPr>
              <a:t>                       information or credit card number. </a:t>
            </a:r>
          </a:p>
        </p:txBody>
      </p:sp>
      <p:sp>
        <p:nvSpPr>
          <p:cNvPr id="7" name="Freeform 7"/>
          <p:cNvSpPr/>
          <p:nvPr/>
        </p:nvSpPr>
        <p:spPr>
          <a:xfrm>
            <a:off x="-3039893" y="7230083"/>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78200" y="-125283"/>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4301144"/>
            <a:ext cx="4619625" cy="5857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4915711"/>
            <a:ext cx="9648217" cy="49149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lowchart: Alternate Process 4"/>
          <p:cNvSpPr/>
          <p:nvPr/>
        </p:nvSpPr>
        <p:spPr>
          <a:xfrm>
            <a:off x="4242880" y="464338"/>
            <a:ext cx="10668000" cy="685800"/>
          </a:xfrm>
          <a:prstGeom prst="flowChartAlternateProcess">
            <a:avLst/>
          </a:prstGeom>
          <a:solidFill>
            <a:schemeClr val="tx2">
              <a:lumMod val="20000"/>
              <a:lumOff val="80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b="1" i="1" dirty="0">
                <a:solidFill>
                  <a:schemeClr val="tx2"/>
                </a:solidFill>
              </a:rPr>
              <a:t>Stage two :- Payment processing and cash management </a:t>
            </a:r>
            <a:endParaRPr lang="ar-EG" sz="3200" b="1" i="1" dirty="0">
              <a:solidFill>
                <a:schemeClr val="tx2"/>
              </a:solidFill>
            </a:endParaRPr>
          </a:p>
        </p:txBody>
      </p:sp>
      <p:sp>
        <p:nvSpPr>
          <p:cNvPr id="9" name="Oval 8"/>
          <p:cNvSpPr/>
          <p:nvPr/>
        </p:nvSpPr>
        <p:spPr>
          <a:xfrm>
            <a:off x="2971799" y="1481432"/>
            <a:ext cx="6251643" cy="609600"/>
          </a:xfrm>
          <a:prstGeom prst="ellipse">
            <a:avLst/>
          </a:prstGeom>
          <a:solidFill>
            <a:schemeClr val="tx2">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rPr>
              <a:t>A- Process supplier payment </a:t>
            </a:r>
            <a:endParaRPr lang="ar-EG" sz="2400" b="1" dirty="0">
              <a:solidFill>
                <a:schemeClr val="tx1"/>
              </a:solidFill>
            </a:endParaRPr>
          </a:p>
        </p:txBody>
      </p:sp>
    </p:spTree>
    <p:extLst>
      <p:ext uri="{BB962C8B-B14F-4D97-AF65-F5344CB8AC3E}">
        <p14:creationId xmlns:p14="http://schemas.microsoft.com/office/powerpoint/2010/main" val="278794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1506200" y="-2737405"/>
            <a:ext cx="7327144" cy="6072370"/>
          </a:xfrm>
          <a:custGeom>
            <a:avLst/>
            <a:gdLst/>
            <a:ahLst/>
            <a:cxnLst/>
            <a:rect l="l" t="t" r="r" b="b"/>
            <a:pathLst>
              <a:path w="7327144" h="6072370">
                <a:moveTo>
                  <a:pt x="0" y="0"/>
                </a:moveTo>
                <a:lnTo>
                  <a:pt x="7327144" y="0"/>
                </a:lnTo>
                <a:lnTo>
                  <a:pt x="7327144" y="6072370"/>
                </a:lnTo>
                <a:lnTo>
                  <a:pt x="0" y="6072370"/>
                </a:lnTo>
                <a:lnTo>
                  <a:pt x="0" y="0"/>
                </a:lnTo>
                <a:close/>
              </a:path>
            </a:pathLst>
          </a:custGeom>
          <a:blipFill>
            <a:blip r:embed="rId3"/>
            <a:stretch>
              <a:fillRect/>
            </a:stretch>
          </a:blipFill>
        </p:spPr>
      </p:sp>
      <p:sp>
        <p:nvSpPr>
          <p:cNvPr id="4" name="Freeform 4"/>
          <p:cNvSpPr/>
          <p:nvPr/>
        </p:nvSpPr>
        <p:spPr>
          <a:xfrm>
            <a:off x="-3283460" y="9029700"/>
            <a:ext cx="9724786" cy="8229600"/>
          </a:xfrm>
          <a:custGeom>
            <a:avLst/>
            <a:gdLst/>
            <a:ahLst/>
            <a:cxnLst/>
            <a:rect l="l" t="t" r="r" b="b"/>
            <a:pathLst>
              <a:path w="9724786" h="8229600">
                <a:moveTo>
                  <a:pt x="0" y="0"/>
                </a:moveTo>
                <a:lnTo>
                  <a:pt x="9724786" y="0"/>
                </a:lnTo>
                <a:lnTo>
                  <a:pt x="9724786" y="8229600"/>
                </a:lnTo>
                <a:lnTo>
                  <a:pt x="0" y="8229600"/>
                </a:lnTo>
                <a:lnTo>
                  <a:pt x="0" y="0"/>
                </a:lnTo>
                <a:close/>
              </a:path>
            </a:pathLst>
          </a:custGeom>
          <a:blipFill>
            <a:blip r:embed="rId4"/>
            <a:stretch>
              <a:fillRect/>
            </a:stretch>
          </a:blipFill>
        </p:spPr>
      </p:sp>
      <p:sp>
        <p:nvSpPr>
          <p:cNvPr id="5" name="Freeform 5"/>
          <p:cNvSpPr/>
          <p:nvPr/>
        </p:nvSpPr>
        <p:spPr>
          <a:xfrm>
            <a:off x="-1676400" y="-189582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940408" y="91821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83140" y="1308430"/>
            <a:ext cx="17500061" cy="7287059"/>
          </a:xfrm>
          <a:prstGeom prst="rect">
            <a:avLst/>
          </a:prstGeom>
        </p:spPr>
        <p:txBody>
          <a:bodyPr wrap="square" lIns="0" tIns="0" rIns="0" bIns="0" rtlCol="0" anchor="t">
            <a:spAutoFit/>
          </a:bodyPr>
          <a:lstStyle/>
          <a:p>
            <a:pPr>
              <a:lnSpc>
                <a:spcPts val="3379"/>
              </a:lnSpc>
            </a:pPr>
            <a:endParaRPr lang="en-US" sz="2413" b="1" dirty="0">
              <a:solidFill>
                <a:schemeClr val="tx2">
                  <a:lumMod val="40000"/>
                  <a:lumOff val="60000"/>
                </a:schemeClr>
              </a:solidFill>
              <a:latin typeface="Bricolage Grotesque"/>
              <a:ea typeface="Bricolage Grotesque"/>
              <a:cs typeface="Bricolage Grotesque"/>
              <a:sym typeface="Bricolage Grotesque"/>
            </a:endParaRPr>
          </a:p>
          <a:p>
            <a:pPr>
              <a:lnSpc>
                <a:spcPts val="3379"/>
              </a:lnSpc>
            </a:pPr>
            <a:endParaRPr lang="en-US" sz="2413" b="1" dirty="0">
              <a:solidFill>
                <a:schemeClr val="tx2">
                  <a:lumMod val="40000"/>
                  <a:lumOff val="60000"/>
                </a:schemeClr>
              </a:solidFill>
              <a:latin typeface="Bricolage Grotesque"/>
              <a:ea typeface="Bricolage Grotesque"/>
              <a:cs typeface="Bricolage Grotesque"/>
              <a:sym typeface="Bricolage Grotesque"/>
            </a:endParaRPr>
          </a:p>
          <a:p>
            <a:pPr>
              <a:lnSpc>
                <a:spcPts val="3379"/>
              </a:lnSpc>
            </a:pPr>
            <a:r>
              <a:rPr lang="en-US" sz="2413" b="1" dirty="0">
                <a:solidFill>
                  <a:schemeClr val="tx2">
                    <a:lumMod val="40000"/>
                    <a:lumOff val="60000"/>
                  </a:schemeClr>
                </a:solidFill>
                <a:latin typeface="Bricolage Grotesque"/>
                <a:ea typeface="Bricolage Grotesque"/>
                <a:cs typeface="Bricolage Grotesque"/>
                <a:sym typeface="Bricolage Grotesque"/>
              </a:rPr>
              <a:t>                         </a:t>
            </a:r>
            <a:r>
              <a:rPr lang="en-US" sz="3200" b="1" dirty="0">
                <a:solidFill>
                  <a:schemeClr val="tx2">
                    <a:lumMod val="40000"/>
                    <a:lumOff val="60000"/>
                  </a:schemeClr>
                </a:solidFill>
                <a:latin typeface="Bricolage Grotesque"/>
                <a:ea typeface="Bricolage Grotesque"/>
                <a:cs typeface="Bricolage Grotesque"/>
                <a:sym typeface="Bricolage Grotesque"/>
              </a:rPr>
              <a:t>     </a:t>
            </a:r>
          </a:p>
          <a:p>
            <a:pPr algn="ctr">
              <a:lnSpc>
                <a:spcPct val="150000"/>
              </a:lnSpc>
            </a:pPr>
            <a:endParaRPr lang="en-US" sz="2413" dirty="0">
              <a:solidFill>
                <a:srgbClr val="FFFFFF"/>
              </a:solidFill>
              <a:latin typeface="Bricolage Grotesque"/>
              <a:ea typeface="Bricolage Grotesque"/>
              <a:cs typeface="Bricolage Grotesque"/>
              <a:sym typeface="Bricolage Grotesque"/>
            </a:endParaRPr>
          </a:p>
          <a:p>
            <a:pPr>
              <a:lnSpc>
                <a:spcPct val="150000"/>
              </a:lnSpc>
            </a:pPr>
            <a:r>
              <a:rPr lang="en-US" sz="3600" dirty="0">
                <a:solidFill>
                  <a:srgbClr val="FFFFFF"/>
                </a:solidFill>
                <a:latin typeface="Bricolage Grotesque"/>
                <a:ea typeface="Bricolage Grotesque"/>
                <a:cs typeface="Bricolage Grotesque"/>
                <a:sym typeface="Bricolage Grotesque"/>
              </a:rPr>
              <a:t>                               </a:t>
            </a:r>
          </a:p>
          <a:p>
            <a:pPr>
              <a:lnSpc>
                <a:spcPct val="150000"/>
              </a:lnSpc>
            </a:pPr>
            <a:endParaRPr lang="en-US" sz="3600" dirty="0">
              <a:solidFill>
                <a:srgbClr val="FFFFFF"/>
              </a:solidFill>
              <a:latin typeface="Bricolage Grotesque"/>
              <a:ea typeface="Bricolage Grotesque"/>
              <a:cs typeface="Bricolage Grotesque"/>
              <a:sym typeface="Bricolage Grotesque"/>
            </a:endParaRPr>
          </a:p>
          <a:p>
            <a:pPr>
              <a:lnSpc>
                <a:spcPct val="150000"/>
              </a:lnSpc>
            </a:pPr>
            <a:endParaRPr lang="en-US" sz="3600" dirty="0">
              <a:solidFill>
                <a:srgbClr val="FFFFFF"/>
              </a:solidFill>
              <a:latin typeface="Bricolage Grotesque"/>
              <a:ea typeface="Bricolage Grotesque"/>
              <a:cs typeface="Bricolage Grotesque"/>
              <a:sym typeface="Bricolage Grotesque"/>
            </a:endParaRPr>
          </a:p>
          <a:p>
            <a:pPr>
              <a:lnSpc>
                <a:spcPct val="150000"/>
              </a:lnSpc>
            </a:pPr>
            <a:endParaRPr lang="en-US" sz="3600" dirty="0">
              <a:solidFill>
                <a:srgbClr val="FFFFFF"/>
              </a:solidFill>
              <a:latin typeface="Bricolage Grotesque"/>
              <a:ea typeface="Bricolage Grotesque"/>
              <a:cs typeface="Bricolage Grotesque"/>
              <a:sym typeface="Bricolage Grotesque"/>
            </a:endParaRPr>
          </a:p>
          <a:p>
            <a:pPr>
              <a:lnSpc>
                <a:spcPct val="150000"/>
              </a:lnSpc>
            </a:pPr>
            <a:endParaRPr lang="en-US" sz="3600" dirty="0">
              <a:solidFill>
                <a:srgbClr val="FFFFFF"/>
              </a:solidFill>
              <a:latin typeface="Bricolage Grotesque"/>
              <a:ea typeface="Bricolage Grotesque"/>
              <a:cs typeface="Bricolage Grotesque"/>
              <a:sym typeface="Bricolage Grotesque"/>
            </a:endParaRPr>
          </a:p>
          <a:p>
            <a:pPr>
              <a:lnSpc>
                <a:spcPct val="150000"/>
              </a:lnSpc>
            </a:pPr>
            <a:endParaRPr lang="en-US" sz="3600"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11" name="Rounded Rectangle 10"/>
          <p:cNvSpPr/>
          <p:nvPr/>
        </p:nvSpPr>
        <p:spPr>
          <a:xfrm>
            <a:off x="1174148" y="3696288"/>
            <a:ext cx="3276600" cy="735824"/>
          </a:xfrm>
          <a:prstGeom prst="roundRect">
            <a:avLst/>
          </a:prstGeom>
          <a:solidFill>
            <a:schemeClr val="tx2">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i="1" dirty="0" err="1">
                <a:solidFill>
                  <a:schemeClr val="tx2">
                    <a:lumMod val="75000"/>
                  </a:schemeClr>
                </a:solidFill>
              </a:rPr>
              <a:t>Alaa</a:t>
            </a:r>
            <a:r>
              <a:rPr lang="en-US" sz="2400" b="1" i="1" dirty="0">
                <a:solidFill>
                  <a:schemeClr val="tx2">
                    <a:lumMod val="75000"/>
                  </a:schemeClr>
                </a:solidFill>
              </a:rPr>
              <a:t> Ibrahim Hassan</a:t>
            </a:r>
            <a:endParaRPr lang="ar-EG" sz="2400" b="1" i="1" dirty="0">
              <a:solidFill>
                <a:schemeClr val="tx2">
                  <a:lumMod val="75000"/>
                </a:schemeClr>
              </a:solidFill>
            </a:endParaRPr>
          </a:p>
        </p:txBody>
      </p:sp>
      <p:sp>
        <p:nvSpPr>
          <p:cNvPr id="12" name="Rounded Rectangle 11"/>
          <p:cNvSpPr/>
          <p:nvPr/>
        </p:nvSpPr>
        <p:spPr>
          <a:xfrm>
            <a:off x="4648200" y="3679555"/>
            <a:ext cx="4038601" cy="735824"/>
          </a:xfrm>
          <a:prstGeom prst="roundRect">
            <a:avLst/>
          </a:prstGeom>
          <a:solidFill>
            <a:schemeClr val="tx2">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i="1" dirty="0" err="1">
                <a:solidFill>
                  <a:schemeClr val="tx2">
                    <a:lumMod val="75000"/>
                  </a:schemeClr>
                </a:solidFill>
              </a:rPr>
              <a:t>Fatma</a:t>
            </a:r>
            <a:r>
              <a:rPr lang="en-US" sz="2400" b="1" i="1" dirty="0">
                <a:solidFill>
                  <a:schemeClr val="tx2">
                    <a:lumMod val="75000"/>
                  </a:schemeClr>
                </a:solidFill>
              </a:rPr>
              <a:t> </a:t>
            </a:r>
            <a:r>
              <a:rPr lang="en-US" sz="2400" b="1" i="1" dirty="0" err="1">
                <a:solidFill>
                  <a:schemeClr val="tx2">
                    <a:lumMod val="75000"/>
                  </a:schemeClr>
                </a:solidFill>
              </a:rPr>
              <a:t>Alzhraa</a:t>
            </a:r>
            <a:r>
              <a:rPr lang="en-US" sz="2400" b="1" i="1" dirty="0">
                <a:solidFill>
                  <a:schemeClr val="tx2">
                    <a:lumMod val="75000"/>
                  </a:schemeClr>
                </a:solidFill>
              </a:rPr>
              <a:t> Adel </a:t>
            </a:r>
            <a:r>
              <a:rPr lang="en-US" sz="2400" b="1" i="1" dirty="0" err="1">
                <a:solidFill>
                  <a:schemeClr val="tx2">
                    <a:lumMod val="75000"/>
                  </a:schemeClr>
                </a:solidFill>
              </a:rPr>
              <a:t>Fawzey</a:t>
            </a:r>
            <a:endParaRPr lang="ar-EG" sz="2400" b="1" i="1" dirty="0">
              <a:solidFill>
                <a:schemeClr val="tx2">
                  <a:lumMod val="75000"/>
                </a:schemeClr>
              </a:solidFill>
            </a:endParaRPr>
          </a:p>
        </p:txBody>
      </p:sp>
      <p:sp>
        <p:nvSpPr>
          <p:cNvPr id="21" name="Flowchart: Alternate Process 20"/>
          <p:cNvSpPr/>
          <p:nvPr/>
        </p:nvSpPr>
        <p:spPr>
          <a:xfrm>
            <a:off x="762000" y="4951959"/>
            <a:ext cx="3886200" cy="4236865"/>
          </a:xfrm>
          <a:prstGeom prst="flowChartAlternateProcess">
            <a:avLst/>
          </a:prstGeom>
          <a:solidFill>
            <a:schemeClr val="accent1">
              <a:lumMod val="20000"/>
              <a:lumOff val="80000"/>
            </a:schemeClr>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b="1" dirty="0">
              <a:solidFill>
                <a:schemeClr val="accent1">
                  <a:lumMod val="75000"/>
                </a:schemeClr>
              </a:solidFill>
            </a:endParaRPr>
          </a:p>
          <a:p>
            <a:endParaRPr lang="en-US" sz="2000" b="1" dirty="0">
              <a:solidFill>
                <a:schemeClr val="accent1">
                  <a:lumMod val="75000"/>
                </a:schemeClr>
              </a:solidFill>
            </a:endParaRPr>
          </a:p>
          <a:p>
            <a:endParaRPr lang="en-US" sz="2000" b="1" dirty="0">
              <a:solidFill>
                <a:schemeClr val="accent1">
                  <a:lumMod val="75000"/>
                </a:schemeClr>
              </a:solidFill>
            </a:endParaRPr>
          </a:p>
          <a:p>
            <a:r>
              <a:rPr lang="en-US" sz="2000" b="1" dirty="0">
                <a:solidFill>
                  <a:schemeClr val="accent1">
                    <a:lumMod val="75000"/>
                  </a:schemeClr>
                </a:solidFill>
              </a:rPr>
              <a:t>1. Create and Manage Supplier Invoices.</a:t>
            </a:r>
          </a:p>
          <a:p>
            <a:r>
              <a:rPr lang="en-US" sz="2000" b="1" dirty="0">
                <a:solidFill>
                  <a:schemeClr val="accent1">
                    <a:lumMod val="75000"/>
                  </a:schemeClr>
                </a:solidFill>
              </a:rPr>
              <a:t>2.Create Invoice Matching (PO Matching).</a:t>
            </a:r>
          </a:p>
          <a:p>
            <a:r>
              <a:rPr lang="en-US" sz="2000" b="1" dirty="0">
                <a:solidFill>
                  <a:schemeClr val="accent1">
                    <a:lumMod val="75000"/>
                  </a:schemeClr>
                </a:solidFill>
              </a:rPr>
              <a:t>3.Done Invoice Adjustments and Holds.</a:t>
            </a:r>
          </a:p>
          <a:p>
            <a:r>
              <a:rPr lang="en-US" sz="2000" b="1" dirty="0">
                <a:solidFill>
                  <a:schemeClr val="accent1">
                    <a:lumMod val="75000"/>
                  </a:schemeClr>
                </a:solidFill>
              </a:rPr>
              <a:t>4. Create Supplier inquiry.</a:t>
            </a:r>
          </a:p>
          <a:p>
            <a:r>
              <a:rPr lang="en-US" sz="2000" b="1" dirty="0">
                <a:solidFill>
                  <a:schemeClr val="accent1">
                    <a:lumMod val="75000"/>
                  </a:schemeClr>
                </a:solidFill>
              </a:rPr>
              <a:t>5. Process Supplier Payments.</a:t>
            </a:r>
          </a:p>
          <a:p>
            <a:r>
              <a:rPr lang="en-US" sz="2000" b="1" dirty="0">
                <a:solidFill>
                  <a:schemeClr val="accent1">
                    <a:lumMod val="75000"/>
                  </a:schemeClr>
                </a:solidFill>
              </a:rPr>
              <a:t>6.Create Payment Batches. </a:t>
            </a:r>
          </a:p>
          <a:p>
            <a:r>
              <a:rPr lang="en-US" sz="2000" b="1" dirty="0">
                <a:solidFill>
                  <a:schemeClr val="accent1">
                    <a:lumMod val="75000"/>
                  </a:schemeClr>
                </a:solidFill>
              </a:rPr>
              <a:t>7. Handle Prepayments and Advances.</a:t>
            </a:r>
          </a:p>
          <a:p>
            <a:r>
              <a:rPr lang="en-US" sz="2000" b="1" dirty="0">
                <a:solidFill>
                  <a:schemeClr val="accent1">
                    <a:lumMod val="75000"/>
                  </a:schemeClr>
                </a:solidFill>
              </a:rPr>
              <a:t>8. Create Void Payments and Refunds.</a:t>
            </a:r>
          </a:p>
          <a:p>
            <a:endParaRPr lang="en-US" sz="2000" b="1" dirty="0">
              <a:solidFill>
                <a:schemeClr val="accent1">
                  <a:lumMod val="75000"/>
                </a:schemeClr>
              </a:solidFill>
            </a:endParaRPr>
          </a:p>
          <a:p>
            <a:endParaRPr lang="en-US" sz="2000" b="1" dirty="0">
              <a:solidFill>
                <a:schemeClr val="accent1">
                  <a:lumMod val="75000"/>
                </a:schemeClr>
              </a:solidFill>
            </a:endParaRPr>
          </a:p>
          <a:p>
            <a:endParaRPr lang="ar-EG" sz="2400" b="1" dirty="0">
              <a:solidFill>
                <a:schemeClr val="accent1">
                  <a:lumMod val="75000"/>
                </a:schemeClr>
              </a:solidFill>
            </a:endParaRPr>
          </a:p>
        </p:txBody>
      </p:sp>
      <p:sp>
        <p:nvSpPr>
          <p:cNvPr id="22" name="Flowchart: Alternate Process 21"/>
          <p:cNvSpPr/>
          <p:nvPr/>
        </p:nvSpPr>
        <p:spPr>
          <a:xfrm>
            <a:off x="4800600" y="5064307"/>
            <a:ext cx="4038601" cy="3824488"/>
          </a:xfrm>
          <a:prstGeom prst="flowChartAlternateProcess">
            <a:avLst/>
          </a:prstGeom>
          <a:solidFill>
            <a:schemeClr val="accent1">
              <a:lumMod val="20000"/>
              <a:lumOff val="80000"/>
            </a:schemeClr>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b="1" dirty="0">
                <a:solidFill>
                  <a:schemeClr val="accent1">
                    <a:lumMod val="75000"/>
                  </a:schemeClr>
                </a:solidFill>
              </a:rPr>
              <a:t>1. I carefully selected and edited high-quality photos and screenshots</a:t>
            </a:r>
          </a:p>
          <a:p>
            <a:r>
              <a:rPr lang="en-US" sz="2000" b="1" dirty="0">
                <a:solidFill>
                  <a:schemeClr val="accent1">
                    <a:lumMod val="75000"/>
                  </a:schemeClr>
                </a:solidFill>
              </a:rPr>
              <a:t>2. I ensured that the fonts, colors, and shapes are consistent and enhance readability</a:t>
            </a:r>
          </a:p>
          <a:p>
            <a:r>
              <a:rPr lang="en-US" sz="2000" b="1" dirty="0">
                <a:solidFill>
                  <a:schemeClr val="accent1">
                    <a:lumMod val="75000"/>
                  </a:schemeClr>
                </a:solidFill>
              </a:rPr>
              <a:t>3. I paid close attention to detail to create a visually cohesive presentation</a:t>
            </a:r>
          </a:p>
          <a:p>
            <a:endParaRPr lang="ar-EG" sz="2000" b="1" dirty="0">
              <a:solidFill>
                <a:schemeClr val="accent1">
                  <a:lumMod val="75000"/>
                </a:schemeClr>
              </a:solidFill>
            </a:endParaRPr>
          </a:p>
        </p:txBody>
      </p:sp>
      <p:sp>
        <p:nvSpPr>
          <p:cNvPr id="10" name="Rounded Rectangle 9"/>
          <p:cNvSpPr/>
          <p:nvPr/>
        </p:nvSpPr>
        <p:spPr>
          <a:xfrm>
            <a:off x="8885691" y="3673852"/>
            <a:ext cx="4419600" cy="735824"/>
          </a:xfrm>
          <a:prstGeom prst="roundRect">
            <a:avLst/>
          </a:prstGeom>
          <a:solidFill>
            <a:schemeClr val="tx2">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i="1" dirty="0">
                <a:solidFill>
                  <a:schemeClr val="tx2">
                    <a:lumMod val="75000"/>
                  </a:schemeClr>
                </a:solidFill>
              </a:rPr>
              <a:t>Youssef Mohamed Ahmed </a:t>
            </a:r>
            <a:endParaRPr lang="ar-EG" sz="2400" b="1" i="1" dirty="0">
              <a:solidFill>
                <a:schemeClr val="tx2">
                  <a:lumMod val="75000"/>
                </a:schemeClr>
              </a:solidFill>
            </a:endParaRPr>
          </a:p>
        </p:txBody>
      </p:sp>
      <p:sp>
        <p:nvSpPr>
          <p:cNvPr id="20" name="Rounded Rectangle 19"/>
          <p:cNvSpPr/>
          <p:nvPr/>
        </p:nvSpPr>
        <p:spPr>
          <a:xfrm>
            <a:off x="8991601" y="5401392"/>
            <a:ext cx="4258235" cy="2997256"/>
          </a:xfrm>
          <a:prstGeom prst="round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457200" indent="-457200">
              <a:buAutoNum type="arabicPeriod"/>
            </a:pPr>
            <a:r>
              <a:rPr lang="en-US" sz="2000" b="1" dirty="0">
                <a:solidFill>
                  <a:schemeClr val="accent1">
                    <a:lumMod val="75000"/>
                  </a:schemeClr>
                </a:solidFill>
              </a:rPr>
              <a:t>AP Period-End Close.</a:t>
            </a:r>
          </a:p>
          <a:p>
            <a:pPr marL="457200" indent="-457200">
              <a:buAutoNum type="arabicPeriod"/>
            </a:pPr>
            <a:r>
              <a:rPr lang="en-US" sz="2000" b="1" dirty="0">
                <a:solidFill>
                  <a:schemeClr val="accent1">
                    <a:lumMod val="75000"/>
                  </a:schemeClr>
                </a:solidFill>
              </a:rPr>
              <a:t> Generate Financial Reports.</a:t>
            </a:r>
          </a:p>
          <a:p>
            <a:pPr marL="457200" indent="-457200">
              <a:buAutoNum type="arabicPeriod"/>
            </a:pPr>
            <a:endParaRPr lang="en-US" sz="2400" b="1" dirty="0">
              <a:solidFill>
                <a:schemeClr val="accent1">
                  <a:lumMod val="75000"/>
                </a:schemeClr>
              </a:solidFill>
            </a:endParaRPr>
          </a:p>
          <a:p>
            <a:endParaRPr lang="ar-EG" sz="2400" b="1" dirty="0">
              <a:solidFill>
                <a:schemeClr val="accent1">
                  <a:lumMod val="75000"/>
                </a:schemeClr>
              </a:solidFill>
            </a:endParaRPr>
          </a:p>
        </p:txBody>
      </p:sp>
      <p:sp>
        <p:nvSpPr>
          <p:cNvPr id="7" name="Oval 6"/>
          <p:cNvSpPr/>
          <p:nvPr/>
        </p:nvSpPr>
        <p:spPr>
          <a:xfrm>
            <a:off x="5201048" y="2575301"/>
            <a:ext cx="5866605" cy="685800"/>
          </a:xfrm>
          <a:prstGeom prst="ellipse">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rPr>
              <a:t>Leader :- Ahmed </a:t>
            </a:r>
            <a:r>
              <a:rPr lang="en-US" sz="2400" b="1" dirty="0" err="1">
                <a:solidFill>
                  <a:schemeClr val="tx1"/>
                </a:solidFill>
              </a:rPr>
              <a:t>Mamdouh</a:t>
            </a:r>
            <a:endParaRPr lang="ar-EG" sz="2400" b="1" dirty="0">
              <a:solidFill>
                <a:schemeClr val="tx1"/>
              </a:solidFill>
            </a:endParaRPr>
          </a:p>
        </p:txBody>
      </p:sp>
      <p:sp>
        <p:nvSpPr>
          <p:cNvPr id="9" name="Rectangle 8"/>
          <p:cNvSpPr/>
          <p:nvPr/>
        </p:nvSpPr>
        <p:spPr>
          <a:xfrm>
            <a:off x="5981700" y="647700"/>
            <a:ext cx="4305302" cy="990600"/>
          </a:xfrm>
          <a:prstGeom prst="rect">
            <a:avLst/>
          </a:prstGeom>
          <a:solidFill>
            <a:schemeClr val="accent1">
              <a:lumMod val="20000"/>
              <a:lumOff val="80000"/>
            </a:schemeClr>
          </a:solidFill>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solidFill>
                  <a:schemeClr val="tx1"/>
                </a:solidFill>
              </a:rPr>
              <a:t>Team Members</a:t>
            </a:r>
            <a:endParaRPr lang="ar-EG" sz="2800" b="1" dirty="0">
              <a:solidFill>
                <a:schemeClr val="tx1"/>
              </a:solidFill>
            </a:endParaRPr>
          </a:p>
        </p:txBody>
      </p:sp>
      <p:sp>
        <p:nvSpPr>
          <p:cNvPr id="13" name="Rounded Rectangle 9">
            <a:extLst>
              <a:ext uri="{FF2B5EF4-FFF2-40B4-BE49-F238E27FC236}">
                <a16:creationId xmlns:a16="http://schemas.microsoft.com/office/drawing/2014/main" id="{B1CB9F21-41CE-7FBB-5642-7E76C1CE1300}"/>
              </a:ext>
            </a:extLst>
          </p:cNvPr>
          <p:cNvSpPr/>
          <p:nvPr/>
        </p:nvSpPr>
        <p:spPr>
          <a:xfrm>
            <a:off x="13545320" y="3673852"/>
            <a:ext cx="4419600" cy="735824"/>
          </a:xfrm>
          <a:prstGeom prst="roundRect">
            <a:avLst/>
          </a:prstGeom>
          <a:solidFill>
            <a:schemeClr val="tx2">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i="1" dirty="0">
                <a:solidFill>
                  <a:schemeClr val="tx2">
                    <a:lumMod val="75000"/>
                  </a:schemeClr>
                </a:solidFill>
              </a:rPr>
              <a:t>Mina </a:t>
            </a:r>
            <a:r>
              <a:rPr lang="en-US" sz="2400" b="1" i="1" dirty="0" err="1">
                <a:solidFill>
                  <a:schemeClr val="tx2">
                    <a:lumMod val="75000"/>
                  </a:schemeClr>
                </a:solidFill>
              </a:rPr>
              <a:t>Albeer</a:t>
            </a:r>
            <a:r>
              <a:rPr lang="en-US" sz="2400" b="1" i="1" dirty="0">
                <a:solidFill>
                  <a:schemeClr val="tx2">
                    <a:lumMod val="75000"/>
                  </a:schemeClr>
                </a:solidFill>
              </a:rPr>
              <a:t> Murad </a:t>
            </a:r>
            <a:endParaRPr lang="ar-EG" sz="2400" b="1" i="1" dirty="0">
              <a:solidFill>
                <a:schemeClr val="tx2">
                  <a:lumMod val="75000"/>
                </a:schemeClr>
              </a:solidFill>
            </a:endParaRPr>
          </a:p>
        </p:txBody>
      </p:sp>
      <p:sp>
        <p:nvSpPr>
          <p:cNvPr id="14" name="Rounded Rectangle 19">
            <a:extLst>
              <a:ext uri="{FF2B5EF4-FFF2-40B4-BE49-F238E27FC236}">
                <a16:creationId xmlns:a16="http://schemas.microsoft.com/office/drawing/2014/main" id="{E4C17C48-16CD-5278-6577-7A2039498267}"/>
              </a:ext>
            </a:extLst>
          </p:cNvPr>
          <p:cNvSpPr/>
          <p:nvPr/>
        </p:nvSpPr>
        <p:spPr>
          <a:xfrm>
            <a:off x="13519441" y="5453408"/>
            <a:ext cx="4258235" cy="2997256"/>
          </a:xfrm>
          <a:prstGeom prst="round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b="1" dirty="0">
                <a:solidFill>
                  <a:schemeClr val="accent1">
                    <a:lumMod val="75000"/>
                  </a:schemeClr>
                </a:solidFill>
              </a:rPr>
              <a:t>Prepared the documentation for the project.</a:t>
            </a:r>
          </a:p>
          <a:p>
            <a:pPr marL="457200" indent="-457200">
              <a:buAutoNum type="arabicPeriod"/>
            </a:pPr>
            <a:endParaRPr lang="en-US" sz="2400" b="1" dirty="0">
              <a:solidFill>
                <a:schemeClr val="accent1">
                  <a:lumMod val="75000"/>
                </a:schemeClr>
              </a:solidFill>
            </a:endParaRPr>
          </a:p>
          <a:p>
            <a:endParaRPr lang="ar-EG" sz="2400" b="1" dirty="0">
              <a:solidFill>
                <a:schemeClr val="accent1">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478000" y="-409291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959501" y="7048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2616101"/>
          </a:xfrm>
          <a:prstGeom prst="rect">
            <a:avLst/>
          </a:prstGeom>
        </p:spPr>
        <p:txBody>
          <a:bodyPr wrap="square" lIns="0" tIns="0" rIns="0" bIns="0" rtlCol="0" anchor="t">
            <a:spAutoFit/>
          </a:bodyPr>
          <a:lstStyle/>
          <a:p>
            <a:pPr>
              <a:lnSpc>
                <a:spcPts val="3379"/>
              </a:lnSpc>
            </a:pPr>
            <a:r>
              <a:rPr lang="en-US" sz="2410" b="1" i="1" dirty="0">
                <a:solidFill>
                  <a:schemeClr val="accent1">
                    <a:lumMod val="60000"/>
                    <a:lumOff val="40000"/>
                  </a:schemeClr>
                </a:solidFill>
                <a:latin typeface="Bricolage Grotesque"/>
                <a:ea typeface="Bricolage Grotesque"/>
                <a:cs typeface="Bricolage Grotesque"/>
                <a:sym typeface="Bricolage Grotesque"/>
              </a:rPr>
              <a:t>2- Posting the payment and payment overview :- </a:t>
            </a:r>
          </a:p>
          <a:p>
            <a:pPr>
              <a:lnSpc>
                <a:spcPts val="3379"/>
              </a:lnSpc>
            </a:pPr>
            <a:r>
              <a:rPr lang="en-US" sz="2413" i="1" dirty="0">
                <a:solidFill>
                  <a:schemeClr val="tx2">
                    <a:lumMod val="20000"/>
                    <a:lumOff val="80000"/>
                  </a:schemeClr>
                </a:solidFill>
                <a:latin typeface="Bricolage Grotesque"/>
                <a:ea typeface="Bricolage Grotesque"/>
                <a:cs typeface="Bricolage Grotesque"/>
                <a:sym typeface="Bricolage Grotesque"/>
              </a:rPr>
              <a:t>               </a:t>
            </a:r>
          </a:p>
          <a:p>
            <a:pPr>
              <a:lnSpc>
                <a:spcPts val="3379"/>
              </a:lnSpc>
            </a:pPr>
            <a:r>
              <a:rPr lang="en-US" sz="2413" b="1" dirty="0">
                <a:solidFill>
                  <a:schemeClr val="bg1"/>
                </a:solidFill>
                <a:latin typeface="Bricolage Grotesque"/>
                <a:ea typeface="Bricolage Grotesque"/>
                <a:cs typeface="Bricolage Grotesque"/>
                <a:sym typeface="Bricolage Grotesque"/>
              </a:rPr>
              <a:t>       * The payment will be posting to the general ledger, creating corresponding   </a:t>
            </a:r>
          </a:p>
          <a:p>
            <a:pPr>
              <a:lnSpc>
                <a:spcPts val="3379"/>
              </a:lnSpc>
            </a:pPr>
            <a:r>
              <a:rPr lang="en-US" sz="2413" b="1" dirty="0">
                <a:solidFill>
                  <a:schemeClr val="bg1"/>
                </a:solidFill>
                <a:latin typeface="Bricolage Grotesque"/>
                <a:ea typeface="Bricolage Grotesque"/>
                <a:cs typeface="Bricolage Grotesque"/>
                <a:sym typeface="Bricolage Grotesque"/>
              </a:rPr>
              <a:t>         journal</a:t>
            </a:r>
          </a:p>
          <a:p>
            <a:pPr>
              <a:lnSpc>
                <a:spcPts val="3379"/>
              </a:lnSpc>
            </a:pPr>
            <a:endParaRPr lang="en-US" sz="2413" i="1" dirty="0">
              <a:solidFill>
                <a:schemeClr val="tx2">
                  <a:lumMod val="20000"/>
                  <a:lumOff val="80000"/>
                </a:schemeClr>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115299"/>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628901"/>
            <a:ext cx="4714875" cy="409087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599" y="6896100"/>
            <a:ext cx="4562475" cy="304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3035201"/>
            <a:ext cx="11657013" cy="651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7037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478000" y="-409291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959501" y="7048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2180084"/>
          </a:xfrm>
          <a:prstGeom prst="rect">
            <a:avLst/>
          </a:prstGeom>
        </p:spPr>
        <p:txBody>
          <a:bodyPr wrap="square" lIns="0" tIns="0" rIns="0" bIns="0" rtlCol="0" anchor="t">
            <a:spAutoFit/>
          </a:bodyPr>
          <a:lstStyle/>
          <a:p>
            <a:pPr>
              <a:lnSpc>
                <a:spcPts val="3379"/>
              </a:lnSpc>
            </a:pPr>
            <a:endParaRPr lang="en-US" sz="2413" i="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r>
              <a:rPr lang="en-US" sz="2413" i="1" dirty="0">
                <a:solidFill>
                  <a:schemeClr val="tx2">
                    <a:lumMod val="20000"/>
                    <a:lumOff val="80000"/>
                  </a:schemeClr>
                </a:solidFill>
                <a:latin typeface="Bricolage Grotesque"/>
                <a:ea typeface="Bricolage Grotesque"/>
                <a:cs typeface="Bricolage Grotesque"/>
                <a:sym typeface="Bricolage Grotesque"/>
              </a:rPr>
              <a:t>               </a:t>
            </a:r>
          </a:p>
          <a:p>
            <a:pPr>
              <a:lnSpc>
                <a:spcPts val="3379"/>
              </a:lnSpc>
            </a:pPr>
            <a:r>
              <a:rPr lang="en-US" sz="2413" i="1" dirty="0">
                <a:solidFill>
                  <a:schemeClr val="tx2">
                    <a:lumMod val="20000"/>
                    <a:lumOff val="80000"/>
                  </a:schemeClr>
                </a:solidFill>
                <a:latin typeface="Bricolage Grotesque"/>
                <a:ea typeface="Bricolage Grotesque"/>
                <a:cs typeface="Bricolage Grotesque"/>
                <a:sym typeface="Bricolage Grotesque"/>
              </a:rPr>
              <a:t> </a:t>
            </a:r>
            <a:r>
              <a:rPr lang="en-US" sz="2413" b="1" dirty="0">
                <a:solidFill>
                  <a:schemeClr val="accent1">
                    <a:lumMod val="60000"/>
                    <a:lumOff val="40000"/>
                  </a:schemeClr>
                </a:solidFill>
                <a:latin typeface="Bricolage Grotesque"/>
                <a:ea typeface="Bricolage Grotesque"/>
                <a:cs typeface="Bricolage Grotesque"/>
                <a:sym typeface="Bricolage Grotesque"/>
              </a:rPr>
              <a:t>1. Create Prepayment or Advance</a:t>
            </a:r>
            <a:r>
              <a:rPr lang="en-US" sz="2413" i="1" dirty="0">
                <a:solidFill>
                  <a:schemeClr val="tx2">
                    <a:lumMod val="20000"/>
                    <a:lumOff val="80000"/>
                  </a:schemeClr>
                </a:solidFill>
                <a:latin typeface="Bricolage Grotesque"/>
                <a:ea typeface="Bricolage Grotesque"/>
                <a:cs typeface="Bricolage Grotesque"/>
                <a:sym typeface="Bricolage Grotesque"/>
              </a:rPr>
              <a:t>:- </a:t>
            </a:r>
          </a:p>
          <a:p>
            <a:pPr>
              <a:lnSpc>
                <a:spcPts val="3379"/>
              </a:lnSpc>
            </a:pPr>
            <a:r>
              <a:rPr lang="en-US" sz="2413" b="1" i="1" dirty="0">
                <a:solidFill>
                  <a:schemeClr val="tx2">
                    <a:lumMod val="20000"/>
                    <a:lumOff val="80000"/>
                  </a:schemeClr>
                </a:solidFill>
                <a:latin typeface="Bricolage Grotesque"/>
                <a:ea typeface="Bricolage Grotesque"/>
                <a:cs typeface="Bricolage Grotesque"/>
                <a:sym typeface="Bricolage Grotesque"/>
              </a:rPr>
              <a:t>                      </a:t>
            </a:r>
            <a:r>
              <a:rPr lang="en-US" sz="2413" b="1" dirty="0">
                <a:solidFill>
                  <a:schemeClr val="bg1"/>
                </a:solidFill>
                <a:latin typeface="Bricolage Grotesque"/>
                <a:ea typeface="Bricolage Grotesque"/>
                <a:cs typeface="Bricolage Grotesque"/>
                <a:sym typeface="Bricolage Grotesque"/>
              </a:rPr>
              <a:t>* Navigate: Go to payables&gt;invoices&gt;entry &gt;invoice</a:t>
            </a:r>
          </a:p>
          <a:p>
            <a:pPr>
              <a:lnSpc>
                <a:spcPts val="3379"/>
              </a:lnSpc>
            </a:pPr>
            <a:r>
              <a:rPr lang="en-US" sz="2413" b="1" dirty="0">
                <a:solidFill>
                  <a:schemeClr val="bg1"/>
                </a:solidFill>
                <a:latin typeface="Bricolage Grotesque"/>
                <a:ea typeface="Bricolage Grotesque"/>
                <a:cs typeface="Bricolage Grotesque"/>
                <a:sym typeface="Bricolage Grotesque"/>
              </a:rPr>
              <a:t>                      </a:t>
            </a:r>
            <a:r>
              <a:rPr lang="en-US" sz="2413" b="1" dirty="0">
                <a:solidFill>
                  <a:srgbClr val="FFFFFF"/>
                </a:solidFill>
                <a:latin typeface="Bricolage Grotesque"/>
                <a:ea typeface="Bricolage Grotesque"/>
                <a:cs typeface="Bricolage Grotesque"/>
                <a:sym typeface="Bricolage Grotesque"/>
              </a:rPr>
              <a:t>* Enter prepayment Details</a:t>
            </a:r>
            <a:r>
              <a:rPr lang="en-US" sz="2413" dirty="0">
                <a:solidFill>
                  <a:srgbClr val="FFFFFF"/>
                </a:solidFill>
                <a:latin typeface="Bricolage Grotesque"/>
                <a:ea typeface="Bricolage Grotesque"/>
                <a:cs typeface="Bricolage Grotesque"/>
                <a:sym typeface="Bricolage Grotesque"/>
              </a:rPr>
              <a:t>: </a:t>
            </a: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115299"/>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2152" y="3695700"/>
            <a:ext cx="15114587"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2286000" y="419100"/>
            <a:ext cx="7010400" cy="762000"/>
          </a:xfrm>
          <a:prstGeom prst="ellipse">
            <a:avLst/>
          </a:prstGeom>
          <a:solidFill>
            <a:schemeClr val="tx2">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rPr>
              <a:t>B- Handle prepayments and advances </a:t>
            </a:r>
          </a:p>
        </p:txBody>
      </p:sp>
    </p:spTree>
    <p:extLst>
      <p:ext uri="{BB962C8B-B14F-4D97-AF65-F5344CB8AC3E}">
        <p14:creationId xmlns:p14="http://schemas.microsoft.com/office/powerpoint/2010/main" val="253337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478000" y="-409291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959501" y="7048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2114145" y="495300"/>
            <a:ext cx="12039600" cy="1744067"/>
          </a:xfrm>
          <a:prstGeom prst="rect">
            <a:avLst/>
          </a:prstGeom>
        </p:spPr>
        <p:txBody>
          <a:bodyPr wrap="square" lIns="0" tIns="0" rIns="0" bIns="0" rtlCol="0" anchor="t">
            <a:spAutoFit/>
          </a:bodyPr>
          <a:lstStyle/>
          <a:p>
            <a:pPr>
              <a:lnSpc>
                <a:spcPts val="3379"/>
              </a:lnSpc>
            </a:pPr>
            <a:r>
              <a:rPr lang="en-US" sz="2410" b="1" i="1" dirty="0">
                <a:solidFill>
                  <a:schemeClr val="accent1">
                    <a:lumMod val="60000"/>
                    <a:lumOff val="40000"/>
                  </a:schemeClr>
                </a:solidFill>
                <a:latin typeface="Bricolage Grotesque"/>
                <a:ea typeface="Bricolage Grotesque"/>
                <a:cs typeface="Bricolage Grotesque"/>
                <a:sym typeface="Bricolage Grotesque"/>
              </a:rPr>
              <a:t>2-Validation  and posting </a:t>
            </a:r>
            <a:r>
              <a:rPr lang="en-US" sz="3200" b="1" i="1" dirty="0">
                <a:solidFill>
                  <a:schemeClr val="tx2">
                    <a:lumMod val="20000"/>
                    <a:lumOff val="80000"/>
                  </a:schemeClr>
                </a:solidFill>
                <a:latin typeface="Bricolage Grotesque"/>
                <a:ea typeface="Bricolage Grotesque"/>
                <a:cs typeface="Bricolage Grotesque"/>
                <a:sym typeface="Bricolage Grotesque"/>
              </a:rPr>
              <a:t>:</a:t>
            </a:r>
            <a:endParaRPr lang="en-US" sz="2413" i="1" dirty="0">
              <a:solidFill>
                <a:schemeClr val="tx2">
                  <a:lumMod val="20000"/>
                  <a:lumOff val="80000"/>
                </a:schemeClr>
              </a:solidFill>
              <a:latin typeface="Bricolage Grotesque"/>
              <a:ea typeface="Bricolage Grotesque"/>
              <a:cs typeface="Bricolage Grotesque"/>
              <a:sym typeface="Bricolage Grotesque"/>
            </a:endParaRPr>
          </a:p>
          <a:p>
            <a:pPr algn="ctr">
              <a:lnSpc>
                <a:spcPts val="3379"/>
              </a:lnSpc>
            </a:pPr>
            <a:r>
              <a:rPr lang="en-US" sz="2413" b="1" dirty="0">
                <a:solidFill>
                  <a:srgbClr val="FFFFFF"/>
                </a:solidFill>
                <a:latin typeface="Bricolage Grotesque"/>
                <a:ea typeface="Bricolage Grotesque"/>
                <a:cs typeface="Bricolage Grotesque"/>
                <a:sym typeface="Bricolage Grotesque"/>
              </a:rPr>
              <a:t>*checking that all the details entered for the prepayment are correct, such as the amount, vendor, and payment terms and Once validated, the prepayment is recorded in the system's general ledger</a:t>
            </a:r>
            <a:r>
              <a:rPr lang="en-US" sz="2413" dirty="0">
                <a:solidFill>
                  <a:srgbClr val="FFFFFF"/>
                </a:solidFill>
                <a:latin typeface="Bricolage Grotesque"/>
                <a:ea typeface="Bricolage Grotesque"/>
                <a:cs typeface="Bricolage Grotesque"/>
                <a:sym typeface="Bricolage Grotesque"/>
              </a:rPr>
              <a:t>.</a:t>
            </a: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115299"/>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990850"/>
            <a:ext cx="5486400" cy="65722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5400" y="3009900"/>
            <a:ext cx="5551251" cy="65532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1868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478000" y="-409291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959501" y="7048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846578"/>
          </a:xfrm>
          <a:prstGeom prst="rect">
            <a:avLst/>
          </a:prstGeom>
        </p:spPr>
        <p:txBody>
          <a:bodyPr wrap="square" lIns="0" tIns="0" rIns="0" bIns="0" rtlCol="0" anchor="t">
            <a:spAutoFit/>
          </a:bodyPr>
          <a:lstStyle/>
          <a:p>
            <a:pPr>
              <a:lnSpc>
                <a:spcPts val="3379"/>
              </a:lnSpc>
            </a:pPr>
            <a:r>
              <a:rPr lang="en-US" sz="2413" b="1" dirty="0">
                <a:solidFill>
                  <a:schemeClr val="accent1">
                    <a:lumMod val="60000"/>
                    <a:lumOff val="40000"/>
                  </a:schemeClr>
                </a:solidFill>
                <a:latin typeface="Bricolage Grotesque"/>
                <a:ea typeface="Bricolage Grotesque"/>
                <a:cs typeface="Bricolage Grotesque"/>
                <a:sym typeface="Bricolage Grotesque"/>
              </a:rPr>
              <a:t>3- Select Payment Method and Bank and write payment details </a:t>
            </a:r>
            <a:r>
              <a:rPr lang="en-US" sz="2413" dirty="0">
                <a:solidFill>
                  <a:srgbClr val="FFFFFF"/>
                </a:solidFill>
                <a:latin typeface="Bricolage Grotesque"/>
                <a:ea typeface="Bricolage Grotesque"/>
                <a:cs typeface="Bricolage Grotesque"/>
                <a:sym typeface="Bricolage Grotesque"/>
              </a:rPr>
              <a:t>:- </a:t>
            </a:r>
          </a:p>
          <a:p>
            <a:pP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697200" y="8877300"/>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417763"/>
            <a:ext cx="5029200" cy="588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2417763"/>
            <a:ext cx="10496550" cy="588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8776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033770" y="-4762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959501" y="7048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2616101"/>
          </a:xfrm>
          <a:prstGeom prst="rect">
            <a:avLst/>
          </a:prstGeom>
        </p:spPr>
        <p:txBody>
          <a:bodyPr wrap="square" lIns="0" tIns="0" rIns="0" bIns="0" rtlCol="0" anchor="t">
            <a:spAutoFit/>
          </a:bodyPr>
          <a:lstStyle/>
          <a:p>
            <a:pPr>
              <a:lnSpc>
                <a:spcPts val="3379"/>
              </a:lnSpc>
            </a:pPr>
            <a:r>
              <a:rPr lang="en-US" sz="2410" b="1" i="1" dirty="0">
                <a:solidFill>
                  <a:schemeClr val="accent1">
                    <a:lumMod val="60000"/>
                    <a:lumOff val="40000"/>
                  </a:schemeClr>
                </a:solidFill>
                <a:latin typeface="Bricolage Grotesque"/>
                <a:ea typeface="Bricolage Grotesque"/>
                <a:cs typeface="Bricolage Grotesque"/>
                <a:sym typeface="Bricolage Grotesque"/>
              </a:rPr>
              <a:t>4-Posting the payment</a:t>
            </a:r>
            <a:r>
              <a:rPr lang="en-US" sz="3200" b="1" i="1" dirty="0">
                <a:solidFill>
                  <a:schemeClr val="tx2">
                    <a:lumMod val="20000"/>
                    <a:lumOff val="80000"/>
                  </a:schemeClr>
                </a:solidFill>
                <a:latin typeface="Bricolage Grotesque"/>
                <a:ea typeface="Bricolage Grotesque"/>
                <a:cs typeface="Bricolage Grotesque"/>
                <a:sym typeface="Bricolage Grotesque"/>
              </a:rPr>
              <a:t>:- </a:t>
            </a:r>
          </a:p>
          <a:p>
            <a:pPr>
              <a:lnSpc>
                <a:spcPts val="3379"/>
              </a:lnSpc>
            </a:pPr>
            <a:r>
              <a:rPr lang="en-US" sz="2413" i="1" dirty="0">
                <a:solidFill>
                  <a:schemeClr val="tx2">
                    <a:lumMod val="20000"/>
                    <a:lumOff val="80000"/>
                  </a:schemeClr>
                </a:solidFill>
                <a:latin typeface="Bricolage Grotesque"/>
                <a:ea typeface="Bricolage Grotesque"/>
                <a:cs typeface="Bricolage Grotesque"/>
                <a:sym typeface="Bricolage Grotesque"/>
              </a:rPr>
              <a:t>               </a:t>
            </a:r>
          </a:p>
          <a:p>
            <a:pPr>
              <a:lnSpc>
                <a:spcPts val="3379"/>
              </a:lnSpc>
            </a:pPr>
            <a:r>
              <a:rPr lang="en-US" sz="2413" b="1" dirty="0">
                <a:solidFill>
                  <a:schemeClr val="bg1"/>
                </a:solidFill>
                <a:latin typeface="Bricolage Grotesque"/>
                <a:ea typeface="Bricolage Grotesque"/>
                <a:cs typeface="Bricolage Grotesque"/>
                <a:sym typeface="Bricolage Grotesque"/>
              </a:rPr>
              <a:t>       * The payment will be posting to the general ledger, creating corresponding   </a:t>
            </a:r>
          </a:p>
          <a:p>
            <a:pPr>
              <a:lnSpc>
                <a:spcPts val="3379"/>
              </a:lnSpc>
            </a:pPr>
            <a:r>
              <a:rPr lang="en-US" sz="2413" b="1" dirty="0">
                <a:solidFill>
                  <a:schemeClr val="bg1"/>
                </a:solidFill>
                <a:latin typeface="Bricolage Grotesque"/>
                <a:ea typeface="Bricolage Grotesque"/>
                <a:cs typeface="Bricolage Grotesque"/>
                <a:sym typeface="Bricolage Grotesque"/>
              </a:rPr>
              <a:t>         journal</a:t>
            </a:r>
          </a:p>
          <a:p>
            <a:pPr>
              <a:lnSpc>
                <a:spcPts val="3379"/>
              </a:lnSpc>
            </a:pPr>
            <a:endParaRPr lang="en-US" sz="2413" i="1" dirty="0">
              <a:solidFill>
                <a:schemeClr val="tx2">
                  <a:lumMod val="20000"/>
                  <a:lumOff val="80000"/>
                </a:schemeClr>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9182100"/>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7" y="3035201"/>
            <a:ext cx="3790950" cy="603800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3569299"/>
            <a:ext cx="12509500"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804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478000" y="-409291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959501" y="7048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 y="390728"/>
            <a:ext cx="14935200" cy="2180084"/>
          </a:xfrm>
          <a:prstGeom prst="rect">
            <a:avLst/>
          </a:prstGeom>
        </p:spPr>
        <p:txBody>
          <a:bodyPr wrap="square" lIns="0" tIns="0" rIns="0" bIns="0" rtlCol="0" anchor="t">
            <a:spAutoFit/>
          </a:bodyPr>
          <a:lstStyle/>
          <a:p>
            <a:pPr>
              <a:lnSpc>
                <a:spcPts val="3379"/>
              </a:lnSpc>
            </a:pPr>
            <a:r>
              <a:rPr lang="en-US" sz="2413" i="1" dirty="0">
                <a:solidFill>
                  <a:schemeClr val="tx2">
                    <a:lumMod val="20000"/>
                    <a:lumOff val="80000"/>
                  </a:schemeClr>
                </a:solidFill>
                <a:latin typeface="Bricolage Grotesque"/>
                <a:ea typeface="Bricolage Grotesque"/>
                <a:cs typeface="Bricolage Grotesque"/>
                <a:sym typeface="Bricolage Grotesque"/>
              </a:rPr>
              <a:t>               </a:t>
            </a:r>
          </a:p>
          <a:p>
            <a:pPr>
              <a:lnSpc>
                <a:spcPts val="3379"/>
              </a:lnSpc>
            </a:pPr>
            <a:r>
              <a:rPr lang="en-US" sz="2413" b="1" dirty="0">
                <a:solidFill>
                  <a:schemeClr val="bg1"/>
                </a:solidFill>
                <a:latin typeface="Bricolage Grotesque"/>
                <a:ea typeface="Bricolage Grotesque"/>
                <a:cs typeface="Bricolage Grotesque"/>
                <a:sym typeface="Bricolage Grotesque"/>
              </a:rPr>
              <a:t>      </a:t>
            </a:r>
            <a:r>
              <a:rPr lang="en-US" sz="2413" b="1" i="1" dirty="0">
                <a:solidFill>
                  <a:schemeClr val="accent1">
                    <a:lumMod val="60000"/>
                    <a:lumOff val="40000"/>
                  </a:schemeClr>
                </a:solidFill>
                <a:latin typeface="Bricolage Grotesque"/>
                <a:ea typeface="Bricolage Grotesque"/>
                <a:cs typeface="Bricolage Grotesque"/>
                <a:sym typeface="Bricolage Grotesque"/>
              </a:rPr>
              <a:t>5-The Applying of the prepayment </a:t>
            </a:r>
            <a:r>
              <a:rPr lang="en-US" sz="2413" b="1" i="1" dirty="0">
                <a:solidFill>
                  <a:schemeClr val="tx2">
                    <a:lumMod val="20000"/>
                    <a:lumOff val="80000"/>
                  </a:schemeClr>
                </a:solidFill>
                <a:latin typeface="Bricolage Grotesque"/>
                <a:ea typeface="Bricolage Grotesque"/>
                <a:cs typeface="Bricolage Grotesque"/>
                <a:sym typeface="Bricolage Grotesque"/>
              </a:rPr>
              <a:t>:-</a:t>
            </a:r>
          </a:p>
          <a:p>
            <a:pPr>
              <a:lnSpc>
                <a:spcPts val="3379"/>
              </a:lnSpc>
            </a:pPr>
            <a:endParaRPr lang="en-US" sz="2413" b="1" i="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 </a:t>
            </a:r>
            <a:r>
              <a:rPr lang="en-US" sz="2413" dirty="0">
                <a:solidFill>
                  <a:srgbClr val="FFFFFF"/>
                </a:solidFill>
                <a:latin typeface="Bricolage Grotesque"/>
                <a:ea typeface="Bricolage Grotesque"/>
                <a:cs typeface="Bricolage Grotesque"/>
                <a:sym typeface="Bricolage Grotesque"/>
              </a:rPr>
              <a:t>The prepayment is applied to reduce the amount due on the standard invoice, so when we create an    </a:t>
            </a:r>
          </a:p>
          <a:p>
            <a:pPr>
              <a:lnSpc>
                <a:spcPts val="3379"/>
              </a:lnSpc>
            </a:pPr>
            <a:r>
              <a:rPr lang="en-US" sz="2413" dirty="0">
                <a:solidFill>
                  <a:srgbClr val="FFFFFF"/>
                </a:solidFill>
                <a:latin typeface="Bricolage Grotesque"/>
                <a:ea typeface="Bricolage Grotesque"/>
                <a:cs typeface="Bricolage Grotesque"/>
                <a:sym typeface="Bricolage Grotesque"/>
              </a:rPr>
              <a:t>          invoice the option prepayment will appear. </a:t>
            </a:r>
          </a:p>
        </p:txBody>
      </p:sp>
      <p:sp>
        <p:nvSpPr>
          <p:cNvPr id="7" name="Freeform 7"/>
          <p:cNvSpPr/>
          <p:nvPr/>
        </p:nvSpPr>
        <p:spPr>
          <a:xfrm>
            <a:off x="-4343400" y="-15207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572705" y="8115299"/>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467100"/>
            <a:ext cx="9113195" cy="50767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0" y="4557675"/>
            <a:ext cx="43434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944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478000" y="-409291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959501" y="7048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1718612"/>
          </a:xfrm>
          <a:prstGeom prst="rect">
            <a:avLst/>
          </a:prstGeom>
        </p:spPr>
        <p:txBody>
          <a:bodyPr wrap="square" lIns="0" tIns="0" rIns="0" bIns="0" rtlCol="0" anchor="t">
            <a:spAutoFit/>
          </a:bodyPr>
          <a:lstStyle/>
          <a:p>
            <a:pPr>
              <a:lnSpc>
                <a:spcPts val="3379"/>
              </a:lnSpc>
            </a:pPr>
            <a:r>
              <a:rPr lang="en-US" sz="2413" b="1" dirty="0">
                <a:solidFill>
                  <a:schemeClr val="bg1"/>
                </a:solidFill>
                <a:latin typeface="Bricolage Grotesque"/>
                <a:ea typeface="Bricolage Grotesque"/>
                <a:cs typeface="Bricolage Grotesque"/>
                <a:sym typeface="Bricolage Grotesque"/>
              </a:rPr>
              <a:t>*Then we will  validate and apply the prepayment .</a:t>
            </a:r>
          </a:p>
          <a:p>
            <a:pPr>
              <a:lnSpc>
                <a:spcPts val="3379"/>
              </a:lnSpc>
            </a:pPr>
            <a:endParaRPr lang="en-US" sz="2413" b="1" i="1" dirty="0">
              <a:solidFill>
                <a:schemeClr val="bg1"/>
              </a:solidFill>
              <a:latin typeface="Bricolage Grotesque"/>
              <a:ea typeface="Bricolage Grotesque"/>
              <a:cs typeface="Bricolage Grotesque"/>
              <a:sym typeface="Bricolage Grotesque"/>
            </a:endParaRPr>
          </a:p>
          <a:p>
            <a:pPr>
              <a:lnSpc>
                <a:spcPts val="3379"/>
              </a:lnSpc>
            </a:pPr>
            <a:endParaRPr lang="en-US" sz="2413" i="1" dirty="0">
              <a:solidFill>
                <a:schemeClr val="tx2">
                  <a:lumMod val="20000"/>
                  <a:lumOff val="80000"/>
                </a:schemeClr>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115299"/>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491" y="1866900"/>
            <a:ext cx="12534900" cy="40005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0490" y="6029214"/>
            <a:ext cx="12520309" cy="37338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7177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478000" y="-409291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959501" y="7048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5668218"/>
          </a:xfrm>
          <a:prstGeom prst="rect">
            <a:avLst/>
          </a:prstGeom>
        </p:spPr>
        <p:txBody>
          <a:bodyPr wrap="square" lIns="0" tIns="0" rIns="0" bIns="0" rtlCol="0" anchor="t">
            <a:spAutoFit/>
          </a:bodyPr>
          <a:lstStyle/>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marL="457200" indent="-457200">
              <a:lnSpc>
                <a:spcPts val="3379"/>
              </a:lnSpc>
              <a:buAutoNum type="arabicPeriod"/>
            </a:pPr>
            <a:r>
              <a:rPr lang="en-US" sz="2413" b="1" dirty="0">
                <a:solidFill>
                  <a:schemeClr val="bg1"/>
                </a:solidFill>
                <a:latin typeface="Bricolage Grotesque"/>
                <a:ea typeface="Bricolage Grotesque"/>
                <a:cs typeface="Bricolage Grotesque"/>
                <a:sym typeface="Bricolage Grotesque"/>
              </a:rPr>
              <a:t>Identify the Payments.</a:t>
            </a:r>
          </a:p>
          <a:p>
            <a:pPr>
              <a:lnSpc>
                <a:spcPts val="3379"/>
              </a:lnSpc>
            </a:pPr>
            <a:r>
              <a:rPr lang="en-US" sz="2413" b="1" dirty="0">
                <a:solidFill>
                  <a:schemeClr val="bg1"/>
                </a:solidFill>
                <a:latin typeface="Bricolage Grotesque"/>
                <a:ea typeface="Bricolage Grotesque"/>
                <a:cs typeface="Bricolage Grotesque"/>
                <a:sym typeface="Bricolage Grotesque"/>
              </a:rPr>
              <a:t>2. Create a Payment Batch.</a:t>
            </a:r>
          </a:p>
          <a:p>
            <a:pPr>
              <a:lnSpc>
                <a:spcPts val="3379"/>
              </a:lnSpc>
            </a:pPr>
            <a:r>
              <a:rPr lang="en-US" sz="2413" b="1" dirty="0">
                <a:solidFill>
                  <a:schemeClr val="bg1"/>
                </a:solidFill>
                <a:latin typeface="Bricolage Grotesque"/>
                <a:ea typeface="Bricolage Grotesque"/>
                <a:cs typeface="Bricolage Grotesque"/>
                <a:sym typeface="Bricolage Grotesque"/>
              </a:rPr>
              <a:t>3. Add Payments to the Batch.</a:t>
            </a: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i="1" dirty="0">
              <a:solidFill>
                <a:schemeClr val="bg1"/>
              </a:solidFill>
              <a:latin typeface="Bricolage Grotesque"/>
              <a:ea typeface="Bricolage Grotesque"/>
              <a:cs typeface="Bricolage Grotesque"/>
              <a:sym typeface="Bricolage Grotesque"/>
            </a:endParaRPr>
          </a:p>
          <a:p>
            <a:pPr>
              <a:lnSpc>
                <a:spcPts val="3379"/>
              </a:lnSpc>
            </a:pPr>
            <a:endParaRPr lang="en-US" sz="2413" i="1" dirty="0">
              <a:solidFill>
                <a:schemeClr val="tx2">
                  <a:lumMod val="20000"/>
                  <a:lumOff val="80000"/>
                </a:schemeClr>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697200" y="9182100"/>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Oval 4"/>
          <p:cNvSpPr/>
          <p:nvPr/>
        </p:nvSpPr>
        <p:spPr>
          <a:xfrm>
            <a:off x="2438400" y="419100"/>
            <a:ext cx="4876800" cy="533400"/>
          </a:xfrm>
          <a:prstGeom prst="ellipse">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solidFill>
              </a:rPr>
              <a:t>C- Payment Batches:- </a:t>
            </a:r>
            <a:endParaRPr lang="ar-EG" sz="2400" dirty="0">
              <a:solidFill>
                <a:schemeClr val="tx1"/>
              </a:solidFill>
            </a:endParaRPr>
          </a:p>
        </p:txBody>
      </p:sp>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009900"/>
            <a:ext cx="12160250" cy="57832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87400" y="2966524"/>
            <a:ext cx="3848100" cy="58594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96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478000" y="-409291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5231876" y="597845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2180084"/>
          </a:xfrm>
          <a:prstGeom prst="rect">
            <a:avLst/>
          </a:prstGeom>
        </p:spPr>
        <p:txBody>
          <a:bodyPr wrap="square" lIns="0" tIns="0" rIns="0" bIns="0" rtlCol="0" anchor="t">
            <a:spAutoFit/>
          </a:bodyPr>
          <a:lstStyle/>
          <a:p>
            <a:pPr>
              <a:lnSpc>
                <a:spcPts val="3379"/>
              </a:lnSpc>
            </a:pPr>
            <a:r>
              <a:rPr lang="en-US" sz="3200" i="1" dirty="0">
                <a:solidFill>
                  <a:schemeClr val="tx2">
                    <a:lumMod val="20000"/>
                    <a:lumOff val="80000"/>
                  </a:schemeClr>
                </a:solidFill>
                <a:latin typeface="Bricolage Grotesque"/>
                <a:ea typeface="Bricolage Grotesque"/>
                <a:cs typeface="Bricolage Grotesque"/>
                <a:sym typeface="Bricolage Grotesque"/>
              </a:rPr>
              <a:t> </a:t>
            </a:r>
          </a:p>
          <a:p>
            <a:pPr>
              <a:lnSpc>
                <a:spcPts val="3379"/>
              </a:lnSpc>
            </a:pPr>
            <a:endParaRPr lang="en-US" sz="3200" i="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r>
              <a:rPr lang="en-US" sz="2410" i="1" dirty="0">
                <a:solidFill>
                  <a:schemeClr val="tx2">
                    <a:lumMod val="20000"/>
                    <a:lumOff val="80000"/>
                  </a:schemeClr>
                </a:solidFill>
                <a:latin typeface="Bricolage Grotesque"/>
                <a:ea typeface="Bricolage Grotesque"/>
                <a:cs typeface="Bricolage Grotesque"/>
                <a:sym typeface="Bricolage Grotesque"/>
              </a:rPr>
              <a:t>A. Void </a:t>
            </a:r>
          </a:p>
          <a:p>
            <a:pPr>
              <a:lnSpc>
                <a:spcPts val="3379"/>
              </a:lnSpc>
            </a:pPr>
            <a:r>
              <a:rPr lang="en-US" sz="2410" b="1" dirty="0">
                <a:solidFill>
                  <a:schemeClr val="bg1"/>
                </a:solidFill>
                <a:latin typeface="Bricolage Grotesque"/>
                <a:ea typeface="Bricolage Grotesque"/>
                <a:cs typeface="Bricolage Grotesque"/>
                <a:sym typeface="Bricolage Grotesque"/>
              </a:rPr>
              <a:t>1- Create a Voiding Entry: * Select the payment and choose the "Void" option.</a:t>
            </a:r>
          </a:p>
          <a:p>
            <a:pPr algn="ctr">
              <a:lnSpc>
                <a:spcPts val="3379"/>
              </a:lnSpc>
            </a:pPr>
            <a:endParaRPr lang="en-US" sz="3200" b="1"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3124200" y="-188962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115299"/>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305562"/>
            <a:ext cx="11022108" cy="65833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94764" y="2350806"/>
            <a:ext cx="3914775" cy="649287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1981200" y="266700"/>
            <a:ext cx="6172200" cy="762000"/>
          </a:xfrm>
          <a:prstGeom prst="ellipse">
            <a:avLst/>
          </a:prstGeom>
          <a:solidFill>
            <a:schemeClr val="tx2">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rPr>
              <a:t>C- void payments and refunds :- </a:t>
            </a:r>
          </a:p>
        </p:txBody>
      </p:sp>
    </p:spTree>
    <p:extLst>
      <p:ext uri="{BB962C8B-B14F-4D97-AF65-F5344CB8AC3E}">
        <p14:creationId xmlns:p14="http://schemas.microsoft.com/office/powerpoint/2010/main" val="734813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173200"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495800" y="6515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2180084"/>
          </a:xfrm>
          <a:prstGeom prst="rect">
            <a:avLst/>
          </a:prstGeom>
        </p:spPr>
        <p:txBody>
          <a:bodyPr wrap="square" lIns="0" tIns="0" rIns="0" bIns="0" rtlCol="0" anchor="t">
            <a:spAutoFit/>
          </a:bodyPr>
          <a:lstStyle/>
          <a:p>
            <a:pPr>
              <a:lnSpc>
                <a:spcPts val="3379"/>
              </a:lnSpc>
            </a:pPr>
            <a:endParaRPr lang="en-US" sz="2413" i="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a:t>
            </a:r>
            <a:r>
              <a:rPr lang="en-US" sz="2413" b="1" i="1" dirty="0">
                <a:solidFill>
                  <a:schemeClr val="accent1">
                    <a:lumMod val="60000"/>
                    <a:lumOff val="40000"/>
                  </a:schemeClr>
                </a:solidFill>
                <a:latin typeface="Bricolage Grotesque"/>
                <a:ea typeface="Bricolage Grotesque"/>
                <a:cs typeface="Bricolage Grotesque"/>
                <a:sym typeface="Bricolage Grotesque"/>
              </a:rPr>
              <a:t>2- . Post the Voiding Entry: </a:t>
            </a:r>
          </a:p>
          <a:p>
            <a:pPr>
              <a:lnSpc>
                <a:spcPts val="3379"/>
              </a:lnSpc>
            </a:pPr>
            <a:r>
              <a:rPr lang="en-US" sz="2413" b="1" dirty="0">
                <a:solidFill>
                  <a:schemeClr val="bg1"/>
                </a:solidFill>
                <a:latin typeface="Bricolage Grotesque"/>
                <a:ea typeface="Bricolage Grotesque"/>
                <a:cs typeface="Bricolage Grotesque"/>
                <a:sym typeface="Bricolage Grotesque"/>
              </a:rPr>
              <a:t>           </a:t>
            </a:r>
          </a:p>
          <a:p>
            <a:pPr>
              <a:lnSpc>
                <a:spcPts val="3379"/>
              </a:lnSpc>
            </a:pPr>
            <a:r>
              <a:rPr lang="en-US" sz="2413" b="1" dirty="0">
                <a:solidFill>
                  <a:schemeClr val="bg1"/>
                </a:solidFill>
                <a:latin typeface="Bricolage Grotesque"/>
                <a:ea typeface="Bricolage Grotesque"/>
                <a:cs typeface="Bricolage Grotesque"/>
                <a:sym typeface="Bricolage Grotesque"/>
              </a:rPr>
              <a:t>         * Post the voiding entry to record the transaction in the general ledger</a:t>
            </a:r>
            <a:endParaRPr lang="en-US" sz="2413" i="1" dirty="0">
              <a:solidFill>
                <a:schemeClr val="tx2">
                  <a:lumMod val="20000"/>
                  <a:lumOff val="80000"/>
                </a:schemeClr>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115299"/>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589396"/>
            <a:ext cx="4461519" cy="692467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2486024"/>
            <a:ext cx="11191875" cy="6924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999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r>
              <a:rPr lang="en-US" dirty="0"/>
              <a:t>0</a:t>
            </a:r>
            <a:endParaRPr lang="ar-EG" dirty="0"/>
          </a:p>
        </p:txBody>
      </p:sp>
      <p:sp>
        <p:nvSpPr>
          <p:cNvPr id="3" name="Freeform 3"/>
          <p:cNvSpPr/>
          <p:nvPr/>
        </p:nvSpPr>
        <p:spPr>
          <a:xfrm>
            <a:off x="-3941321" y="-2552700"/>
            <a:ext cx="7931277" cy="8229600"/>
          </a:xfrm>
          <a:custGeom>
            <a:avLst/>
            <a:gdLst/>
            <a:ahLst/>
            <a:cxnLst/>
            <a:rect l="l" t="t" r="r" b="b"/>
            <a:pathLst>
              <a:path w="7931277" h="8229600">
                <a:moveTo>
                  <a:pt x="0" y="0"/>
                </a:moveTo>
                <a:lnTo>
                  <a:pt x="7931277" y="0"/>
                </a:lnTo>
                <a:lnTo>
                  <a:pt x="7931277" y="8229600"/>
                </a:lnTo>
                <a:lnTo>
                  <a:pt x="0" y="8229600"/>
                </a:lnTo>
                <a:lnTo>
                  <a:pt x="0" y="0"/>
                </a:lnTo>
                <a:close/>
              </a:path>
            </a:pathLst>
          </a:custGeom>
          <a:blipFill>
            <a:blip r:embed="rId3"/>
            <a:stretch>
              <a:fillRect/>
            </a:stretch>
          </a:blipFill>
        </p:spPr>
      </p:sp>
      <p:sp>
        <p:nvSpPr>
          <p:cNvPr id="4" name="Freeform 4"/>
          <p:cNvSpPr/>
          <p:nvPr/>
        </p:nvSpPr>
        <p:spPr>
          <a:xfrm flipH="1">
            <a:off x="15579814" y="5629952"/>
            <a:ext cx="7931277" cy="8229600"/>
          </a:xfrm>
          <a:custGeom>
            <a:avLst/>
            <a:gdLst/>
            <a:ahLst/>
            <a:cxnLst/>
            <a:rect l="l" t="t" r="r" b="b"/>
            <a:pathLst>
              <a:path w="7931277" h="8229600">
                <a:moveTo>
                  <a:pt x="7931277" y="0"/>
                </a:moveTo>
                <a:lnTo>
                  <a:pt x="0" y="0"/>
                </a:lnTo>
                <a:lnTo>
                  <a:pt x="0" y="8229600"/>
                </a:lnTo>
                <a:lnTo>
                  <a:pt x="7931277" y="8229600"/>
                </a:lnTo>
                <a:lnTo>
                  <a:pt x="7931277" y="0"/>
                </a:lnTo>
                <a:close/>
              </a:path>
            </a:pathLst>
          </a:custGeom>
          <a:blipFill>
            <a:blip r:embed="rId3"/>
            <a:stretch>
              <a:fillRect/>
            </a:stretch>
          </a:blipFill>
        </p:spPr>
      </p:sp>
      <p:sp>
        <p:nvSpPr>
          <p:cNvPr id="11" name="Freeform 11"/>
          <p:cNvSpPr/>
          <p:nvPr/>
        </p:nvSpPr>
        <p:spPr>
          <a:xfrm flipH="1">
            <a:off x="14383557" y="542248"/>
            <a:ext cx="3432694" cy="2462958"/>
          </a:xfrm>
          <a:custGeom>
            <a:avLst/>
            <a:gdLst/>
            <a:ahLst/>
            <a:cxnLst/>
            <a:rect l="l" t="t" r="r" b="b"/>
            <a:pathLst>
              <a:path w="3432694" h="2462958">
                <a:moveTo>
                  <a:pt x="3432694" y="0"/>
                </a:moveTo>
                <a:lnTo>
                  <a:pt x="0" y="0"/>
                </a:lnTo>
                <a:lnTo>
                  <a:pt x="0" y="2462958"/>
                </a:lnTo>
                <a:lnTo>
                  <a:pt x="3432694" y="2462958"/>
                </a:lnTo>
                <a:lnTo>
                  <a:pt x="343269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V="1">
            <a:off x="471749" y="7259486"/>
            <a:ext cx="3463785" cy="2485266"/>
          </a:xfrm>
          <a:custGeom>
            <a:avLst/>
            <a:gdLst/>
            <a:ahLst/>
            <a:cxnLst/>
            <a:rect l="l" t="t" r="r" b="b"/>
            <a:pathLst>
              <a:path w="3463785" h="2485266">
                <a:moveTo>
                  <a:pt x="0" y="2485266"/>
                </a:moveTo>
                <a:lnTo>
                  <a:pt x="3463785" y="2485266"/>
                </a:lnTo>
                <a:lnTo>
                  <a:pt x="3463785" y="0"/>
                </a:lnTo>
                <a:lnTo>
                  <a:pt x="0" y="0"/>
                </a:lnTo>
                <a:lnTo>
                  <a:pt x="0" y="248526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490859" y="3212124"/>
            <a:ext cx="13306281" cy="8388707"/>
          </a:xfrm>
          <a:prstGeom prst="rect">
            <a:avLst/>
          </a:prstGeom>
        </p:spPr>
        <p:txBody>
          <a:bodyPr lIns="0" tIns="0" rIns="0" bIns="0" rtlCol="0" anchor="t">
            <a:spAutoFit/>
          </a:bodyPr>
          <a:lstStyle/>
          <a:p>
            <a:pPr algn="ctr">
              <a:lnSpc>
                <a:spcPts val="8443"/>
              </a:lnSpc>
            </a:pPr>
            <a:r>
              <a:rPr lang="en-US" sz="4400" b="1" dirty="0">
                <a:solidFill>
                  <a:srgbClr val="FFFFFF"/>
                </a:solidFill>
                <a:latin typeface="Bricolage Grotesque Bold"/>
                <a:ea typeface="Bricolage Grotesque Bold"/>
                <a:cs typeface="Bricolage Grotesque Bold"/>
                <a:sym typeface="Bricolage Grotesque Bold"/>
              </a:rPr>
              <a:t>Project Goal :-</a:t>
            </a:r>
          </a:p>
          <a:p>
            <a:pPr algn="ctr"/>
            <a:r>
              <a:rPr lang="en-US" sz="4400" b="1" dirty="0">
                <a:solidFill>
                  <a:srgbClr val="FFFFFF"/>
                </a:solidFill>
                <a:latin typeface="Bricolage Grotesque Bold"/>
                <a:ea typeface="Bricolage Grotesque Bold"/>
                <a:cs typeface="Bricolage Grotesque Bold"/>
                <a:sym typeface="Bricolage Grotesque Bold"/>
              </a:rPr>
              <a:t>   </a:t>
            </a:r>
          </a:p>
          <a:p>
            <a:pPr algn="ctr"/>
            <a:r>
              <a:rPr lang="en-US" sz="3600" b="1" dirty="0">
                <a:solidFill>
                  <a:srgbClr val="FFFFFF"/>
                </a:solidFill>
                <a:latin typeface="Bricolage Grotesque Bold"/>
                <a:ea typeface="Bricolage Grotesque Bold"/>
                <a:cs typeface="Bricolage Grotesque Bold"/>
                <a:sym typeface="Bricolage Grotesque Bold"/>
              </a:rPr>
              <a:t>To optimize the Accounts Payable process within</a:t>
            </a:r>
          </a:p>
          <a:p>
            <a:pPr algn="ctr"/>
            <a:r>
              <a:rPr lang="en-US" sz="3600" b="1" dirty="0">
                <a:solidFill>
                  <a:srgbClr val="FFFFFF"/>
                </a:solidFill>
                <a:latin typeface="Bricolage Grotesque Bold"/>
                <a:ea typeface="Bricolage Grotesque Bold"/>
                <a:cs typeface="Bricolage Grotesque Bold"/>
                <a:sym typeface="Bricolage Grotesque Bold"/>
              </a:rPr>
              <a:t> Oracle EBS R12 by streamlining invoice management, improving payment accuracy, and enhancing financial reporting capabilities, resulting in reduced operational costs, improved cash flow, and enhanced </a:t>
            </a:r>
          </a:p>
          <a:p>
            <a:pPr algn="ctr"/>
            <a:r>
              <a:rPr lang="en-US" sz="3600" b="1" dirty="0">
                <a:solidFill>
                  <a:srgbClr val="FFFFFF"/>
                </a:solidFill>
                <a:latin typeface="Bricolage Grotesque Bold"/>
                <a:ea typeface="Bricolage Grotesque Bold"/>
                <a:cs typeface="Bricolage Grotesque Bold"/>
                <a:sym typeface="Bricolage Grotesque Bold"/>
              </a:rPr>
              <a:t>compliance with financial regulations</a:t>
            </a:r>
            <a:r>
              <a:rPr lang="en-US" sz="3200" b="1" dirty="0">
                <a:solidFill>
                  <a:srgbClr val="FFFFFF"/>
                </a:solidFill>
                <a:latin typeface="Bricolage Grotesque Bold"/>
                <a:ea typeface="Bricolage Grotesque Bold"/>
                <a:cs typeface="Bricolage Grotesque Bold"/>
                <a:sym typeface="Bricolage Grotesque Bold"/>
              </a:rPr>
              <a:t>.</a:t>
            </a:r>
          </a:p>
          <a:p>
            <a:pPr algn="ctr">
              <a:lnSpc>
                <a:spcPts val="8443"/>
              </a:lnSpc>
            </a:pPr>
            <a:endParaRPr lang="en-US" sz="4400" b="1" dirty="0">
              <a:solidFill>
                <a:srgbClr val="FFFFFF"/>
              </a:solidFill>
              <a:latin typeface="Bricolage Grotesque Bold"/>
              <a:ea typeface="Bricolage Grotesque Bold"/>
              <a:cs typeface="Bricolage Grotesque Bold"/>
              <a:sym typeface="Bricolage Grotesque Bold"/>
            </a:endParaRPr>
          </a:p>
          <a:p>
            <a:pPr algn="ctr">
              <a:lnSpc>
                <a:spcPts val="8443"/>
              </a:lnSpc>
            </a:pPr>
            <a:endParaRPr lang="en-US" sz="10051" b="1" dirty="0">
              <a:solidFill>
                <a:srgbClr val="FFFFFF"/>
              </a:solidFill>
              <a:latin typeface="Bricolage Grotesque Bold"/>
              <a:ea typeface="Bricolage Grotesque Bold"/>
              <a:cs typeface="Bricolage Grotesque Bold"/>
              <a:sym typeface="Bricolage Grotesque Bold"/>
            </a:endParaRPr>
          </a:p>
          <a:p>
            <a:pPr algn="ctr">
              <a:lnSpc>
                <a:spcPts val="8443"/>
              </a:lnSpc>
            </a:pPr>
            <a:r>
              <a:rPr lang="en-US" sz="10051" b="1" dirty="0">
                <a:solidFill>
                  <a:srgbClr val="FFFFFF"/>
                </a:solidFill>
                <a:latin typeface="Bricolage Grotesque Bold"/>
                <a:ea typeface="Bricolage Grotesque Bold"/>
                <a:cs typeface="Bricolage Grotesque Bold"/>
                <a:sym typeface="Bricolage Grotesque Bold"/>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859000" y="-26289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715435" y="586058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6540252"/>
          </a:xfrm>
          <a:prstGeom prst="rect">
            <a:avLst/>
          </a:prstGeom>
        </p:spPr>
        <p:txBody>
          <a:bodyPr wrap="square" lIns="0" tIns="0" rIns="0" bIns="0" rtlCol="0" anchor="t">
            <a:spAutoFit/>
          </a:bodyPr>
          <a:lstStyle/>
          <a:p>
            <a:pPr>
              <a:lnSpc>
                <a:spcPts val="3379"/>
              </a:lnSpc>
            </a:pPr>
            <a:endParaRPr lang="en-US" sz="2413"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r>
              <a:rPr lang="en-US" sz="2413" b="1" dirty="0">
                <a:solidFill>
                  <a:schemeClr val="accent1">
                    <a:lumMod val="60000"/>
                    <a:lumOff val="40000"/>
                  </a:schemeClr>
                </a:solidFill>
                <a:latin typeface="Bricolage Grotesque"/>
                <a:ea typeface="Bricolage Grotesque"/>
                <a:cs typeface="Bricolage Grotesque"/>
                <a:sym typeface="Bricolage Grotesque"/>
              </a:rPr>
              <a:t>           </a:t>
            </a:r>
            <a:r>
              <a:rPr lang="en-US" sz="2413" b="1" i="1" dirty="0">
                <a:solidFill>
                  <a:schemeClr val="tx2">
                    <a:lumMod val="20000"/>
                    <a:lumOff val="80000"/>
                  </a:schemeClr>
                </a:solidFill>
                <a:latin typeface="Bricolage Grotesque"/>
                <a:ea typeface="Bricolage Grotesque"/>
                <a:cs typeface="Bricolage Grotesque"/>
                <a:sym typeface="Bricolage Grotesque"/>
              </a:rPr>
              <a:t>B. payment Refunds :-</a:t>
            </a: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ar-EG" sz="2413" b="1" dirty="0">
                <a:solidFill>
                  <a:schemeClr val="bg1"/>
                </a:solidFill>
                <a:latin typeface="Bricolage Grotesque"/>
                <a:ea typeface="Bricolage Grotesque"/>
                <a:cs typeface="Bricolage Grotesque"/>
                <a:sym typeface="Bricolage Grotesque"/>
              </a:rPr>
              <a:t>1</a:t>
            </a:r>
            <a:r>
              <a:rPr lang="en-US" sz="2413" b="1" dirty="0">
                <a:solidFill>
                  <a:schemeClr val="bg1"/>
                </a:solidFill>
                <a:latin typeface="Bricolage Grotesque"/>
                <a:ea typeface="Bricolage Grotesque"/>
                <a:cs typeface="Bricolage Grotesque"/>
                <a:sym typeface="Bricolage Grotesque"/>
              </a:rPr>
              <a:t>- find  a specific payment for the refund .</a:t>
            </a:r>
          </a:p>
          <a:p>
            <a:pPr>
              <a:lnSpc>
                <a:spcPts val="3379"/>
              </a:lnSpc>
            </a:pPr>
            <a:r>
              <a:rPr lang="en-US" sz="2413" b="1" dirty="0">
                <a:solidFill>
                  <a:schemeClr val="bg1"/>
                </a:solidFill>
                <a:latin typeface="Bricolage Grotesque"/>
                <a:ea typeface="Bricolage Grotesque"/>
                <a:cs typeface="Bricolage Grotesque"/>
                <a:sym typeface="Bricolage Grotesque"/>
              </a:rPr>
              <a:t>2- Validate it .</a:t>
            </a:r>
          </a:p>
          <a:p>
            <a:pPr>
              <a:lnSpc>
                <a:spcPts val="3379"/>
              </a:lnSpc>
            </a:pPr>
            <a:r>
              <a:rPr lang="en-US" sz="2413" b="1" dirty="0">
                <a:solidFill>
                  <a:schemeClr val="bg1"/>
                </a:solidFill>
                <a:latin typeface="Bricolage Grotesque"/>
                <a:ea typeface="Bricolage Grotesque"/>
                <a:cs typeface="Bricolage Grotesque"/>
                <a:sym typeface="Bricolage Grotesque"/>
              </a:rPr>
              <a:t>        </a:t>
            </a: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a:t>
            </a: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736013"/>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959427"/>
            <a:ext cx="11430000" cy="580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01600" y="2933700"/>
            <a:ext cx="4686300" cy="5672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9805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859000" y="-26289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990305" y="65913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5206746"/>
          </a:xfrm>
          <a:prstGeom prst="rect">
            <a:avLst/>
          </a:prstGeom>
        </p:spPr>
        <p:txBody>
          <a:bodyPr wrap="square" lIns="0" tIns="0" rIns="0" bIns="0" rtlCol="0" anchor="t">
            <a:spAutoFit/>
          </a:bodyPr>
          <a:lstStyle/>
          <a:p>
            <a:pPr>
              <a:lnSpc>
                <a:spcPts val="3379"/>
              </a:lnSpc>
            </a:pPr>
            <a:endParaRPr lang="en-US" sz="2413"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3- Create a debit memo and  validate it .</a:t>
            </a:r>
          </a:p>
          <a:p>
            <a:pPr>
              <a:lnSpc>
                <a:spcPts val="3379"/>
              </a:lnSpc>
            </a:pPr>
            <a:r>
              <a:rPr lang="en-US" sz="2413" b="1" dirty="0">
                <a:solidFill>
                  <a:schemeClr val="bg1"/>
                </a:solidFill>
                <a:latin typeface="Bricolage Grotesque"/>
                <a:ea typeface="Bricolage Grotesque"/>
                <a:cs typeface="Bricolage Grotesque"/>
                <a:sym typeface="Bricolage Grotesque"/>
              </a:rPr>
              <a:t>4- Pay the refund .</a:t>
            </a: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a:t>
            </a: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736013"/>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1832408"/>
            <a:ext cx="11860211" cy="361076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1" y="5600700"/>
            <a:ext cx="11860212" cy="395719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68200" y="2685689"/>
            <a:ext cx="4610100" cy="634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365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859000" y="-26289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3581400" y="65913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7848302"/>
          </a:xfrm>
          <a:prstGeom prst="rect">
            <a:avLst/>
          </a:prstGeom>
        </p:spPr>
        <p:txBody>
          <a:bodyPr wrap="square" lIns="0" tIns="0" rIns="0" bIns="0" rtlCol="0" anchor="t">
            <a:spAutoFit/>
          </a:bodyPr>
          <a:lstStyle/>
          <a:p>
            <a:pPr>
              <a:lnSpc>
                <a:spcPts val="3379"/>
              </a:lnSpc>
            </a:pPr>
            <a:endParaRPr lang="en-US" sz="2413"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-Payables Payment </a:t>
            </a:r>
            <a:r>
              <a:rPr lang="en-US" sz="2413" b="1" dirty="0" err="1">
                <a:solidFill>
                  <a:schemeClr val="bg1"/>
                </a:solidFill>
                <a:latin typeface="Bricolage Grotesque"/>
                <a:ea typeface="Bricolage Grotesque"/>
                <a:cs typeface="Bricolage Grotesque"/>
                <a:sym typeface="Bricolage Grotesque"/>
              </a:rPr>
              <a:t>Register:Provides</a:t>
            </a:r>
            <a:r>
              <a:rPr lang="en-US" sz="2413" b="1" dirty="0">
                <a:solidFill>
                  <a:schemeClr val="bg1"/>
                </a:solidFill>
                <a:latin typeface="Bricolage Grotesque"/>
                <a:ea typeface="Bricolage Grotesque"/>
                <a:cs typeface="Bricolage Grotesque"/>
                <a:sym typeface="Bricolage Grotesque"/>
              </a:rPr>
              <a:t> detailed information about payments.</a:t>
            </a: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 Search for Report: Use the search function to find the "Payment Register" report. </a:t>
            </a:r>
          </a:p>
          <a:p>
            <a:pPr>
              <a:lnSpc>
                <a:spcPts val="3379"/>
              </a:lnSpc>
            </a:pPr>
            <a:r>
              <a:rPr lang="en-US" sz="2413" b="1" dirty="0">
                <a:solidFill>
                  <a:schemeClr val="bg1"/>
                </a:solidFill>
                <a:latin typeface="Bricolage Grotesque"/>
                <a:ea typeface="Bricolage Grotesque"/>
                <a:cs typeface="Bricolage Grotesque"/>
                <a:sym typeface="Bricolage Grotesque"/>
              </a:rPr>
              <a:t> * Run Report: Once you've found the report, click on it to open it and click "Run.".</a:t>
            </a: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a:t>
            </a: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736013"/>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Oval 4"/>
          <p:cNvSpPr/>
          <p:nvPr/>
        </p:nvSpPr>
        <p:spPr>
          <a:xfrm>
            <a:off x="1866900" y="1062318"/>
            <a:ext cx="5562600" cy="4572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2">
                    <a:lumMod val="60000"/>
                    <a:lumOff val="40000"/>
                  </a:schemeClr>
                </a:solidFill>
              </a:rPr>
              <a:t>A- payment Register Report:-</a:t>
            </a:r>
            <a:endParaRPr lang="ar-EG" sz="2400" b="1" dirty="0">
              <a:solidFill>
                <a:schemeClr val="tx2">
                  <a:lumMod val="60000"/>
                  <a:lumOff val="40000"/>
                </a:schemeClr>
              </a:solidFill>
            </a:endParaRPr>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848100"/>
            <a:ext cx="13030200" cy="571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a:xfrm>
            <a:off x="4191000" y="251328"/>
            <a:ext cx="7239000" cy="5715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i="1" dirty="0">
                <a:solidFill>
                  <a:schemeClr val="accent1">
                    <a:lumMod val="75000"/>
                  </a:schemeClr>
                </a:solidFill>
              </a:rPr>
              <a:t>Stage Three :- Period -End closing and Reporting</a:t>
            </a:r>
          </a:p>
        </p:txBody>
      </p:sp>
    </p:spTree>
    <p:extLst>
      <p:ext uri="{BB962C8B-B14F-4D97-AF65-F5344CB8AC3E}">
        <p14:creationId xmlns:p14="http://schemas.microsoft.com/office/powerpoint/2010/main" val="447606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893"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5065188" y="-402031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273129" y="731734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5206746"/>
          </a:xfrm>
          <a:prstGeom prst="rect">
            <a:avLst/>
          </a:prstGeom>
        </p:spPr>
        <p:txBody>
          <a:bodyPr wrap="square" lIns="0" tIns="0" rIns="0" bIns="0" rtlCol="0" anchor="t">
            <a:spAutoFit/>
          </a:bodyPr>
          <a:lstStyle/>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View the report :-</a:t>
            </a: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a:t>
            </a: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651287" y="9784432"/>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4590" y="1420906"/>
            <a:ext cx="8448675" cy="874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0" y="1420906"/>
            <a:ext cx="7659687" cy="874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4243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5316200" y="-2857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114801" y="5524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4770730"/>
          </a:xfrm>
          <a:prstGeom prst="rect">
            <a:avLst/>
          </a:prstGeom>
        </p:spPr>
        <p:txBody>
          <a:bodyPr wrap="square" lIns="0" tIns="0" rIns="0" bIns="0" rtlCol="0" anchor="t">
            <a:spAutoFit/>
          </a:bodyPr>
          <a:lstStyle/>
          <a:p>
            <a:pPr>
              <a:lnSpc>
                <a:spcPts val="3379"/>
              </a:lnSpc>
            </a:pPr>
            <a:endParaRPr lang="en-US" sz="2413"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a:t>
            </a: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30480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736013"/>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072" y="251327"/>
            <a:ext cx="6630987" cy="59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6672" y="251328"/>
            <a:ext cx="6888163" cy="595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9930" y="6743700"/>
            <a:ext cx="6688137"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362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859000" y="-26289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864800" y="626892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981200" y="419100"/>
            <a:ext cx="12039600" cy="5642763"/>
          </a:xfrm>
          <a:prstGeom prst="rect">
            <a:avLst/>
          </a:prstGeom>
        </p:spPr>
        <p:txBody>
          <a:bodyPr wrap="square" lIns="0" tIns="0" rIns="0" bIns="0" rtlCol="0" anchor="t">
            <a:spAutoFit/>
          </a:bodyPr>
          <a:lstStyle/>
          <a:p>
            <a:pPr>
              <a:lnSpc>
                <a:spcPts val="3379"/>
              </a:lnSpc>
            </a:pPr>
            <a:endParaRPr lang="en-US" sz="2413"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endParaRPr lang="en-US" sz="2413"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endParaRPr lang="en-US" sz="2413" b="1" i="1" dirty="0">
              <a:solidFill>
                <a:schemeClr val="accent1">
                  <a:lumMod val="60000"/>
                  <a:lumOff val="40000"/>
                </a:schemeClr>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endParaRPr lang="en-US" sz="2413" b="1" dirty="0">
              <a:solidFill>
                <a:schemeClr val="bg1"/>
              </a:solidFill>
              <a:latin typeface="Bricolage Grotesque"/>
              <a:ea typeface="Bricolage Grotesque"/>
              <a:cs typeface="Bricolage Grotesque"/>
              <a:sym typeface="Bricolage Grotesque"/>
            </a:endParaRPr>
          </a:p>
          <a:p>
            <a:pPr>
              <a:lnSpc>
                <a:spcPts val="3379"/>
              </a:lnSpc>
            </a:pPr>
            <a:r>
              <a:rPr lang="en-US" sz="2413" b="1" dirty="0">
                <a:solidFill>
                  <a:schemeClr val="bg1"/>
                </a:solidFill>
                <a:latin typeface="Bricolage Grotesque"/>
                <a:ea typeface="Bricolage Grotesque"/>
                <a:cs typeface="Bricolage Grotesque"/>
                <a:sym typeface="Bricolage Grotesque"/>
              </a:rPr>
              <a:t>              </a:t>
            </a:r>
            <a:endParaRPr lang="en-US" sz="2413" dirty="0">
              <a:solidFill>
                <a:srgbClr val="FFFFFF"/>
              </a:solidFill>
              <a:latin typeface="Bricolage Grotesque"/>
              <a:ea typeface="Bricolage Grotesque"/>
              <a:cs typeface="Bricolage Grotesque"/>
              <a:sym typeface="Bricolage Grotesque"/>
            </a:endParaRPr>
          </a:p>
        </p:txBody>
      </p:sp>
      <p:sp>
        <p:nvSpPr>
          <p:cNvPr id="7" name="Freeform 7"/>
          <p:cNvSpPr/>
          <p:nvPr/>
        </p:nvSpPr>
        <p:spPr>
          <a:xfrm>
            <a:off x="-2895600" y="-1660187"/>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02000" y="8736013"/>
            <a:ext cx="4040190" cy="3295431"/>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Oval 4"/>
          <p:cNvSpPr/>
          <p:nvPr/>
        </p:nvSpPr>
        <p:spPr>
          <a:xfrm>
            <a:off x="1981200" y="800100"/>
            <a:ext cx="4648200" cy="6858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i="1" dirty="0">
                <a:solidFill>
                  <a:schemeClr val="tx2">
                    <a:lumMod val="60000"/>
                    <a:lumOff val="40000"/>
                  </a:schemeClr>
                </a:solidFill>
              </a:rPr>
              <a:t>B- AP Period-End Close</a:t>
            </a:r>
            <a:endParaRPr lang="ar-EG" sz="2400" b="1" i="1" dirty="0">
              <a:solidFill>
                <a:schemeClr val="tx2">
                  <a:lumMod val="60000"/>
                  <a:lumOff val="40000"/>
                </a:schemeClr>
              </a:solidFill>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1" y="2628900"/>
            <a:ext cx="6629400" cy="64008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3086100"/>
            <a:ext cx="9755187"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856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ar-EG" dirty="0"/>
          </a:p>
        </p:txBody>
      </p:sp>
      <p:sp>
        <p:nvSpPr>
          <p:cNvPr id="3" name="Freeform 3"/>
          <p:cNvSpPr/>
          <p:nvPr/>
        </p:nvSpPr>
        <p:spPr>
          <a:xfrm>
            <a:off x="12115800" y="-52385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3124200" y="864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5" name="TextBox 5"/>
          <p:cNvSpPr txBox="1"/>
          <p:nvPr/>
        </p:nvSpPr>
        <p:spPr>
          <a:xfrm>
            <a:off x="2019300" y="1257300"/>
            <a:ext cx="13306281" cy="1187723"/>
          </a:xfrm>
          <a:prstGeom prst="rect">
            <a:avLst/>
          </a:prstGeom>
        </p:spPr>
        <p:txBody>
          <a:bodyPr lIns="0" tIns="0" rIns="0" bIns="0" rtlCol="0" anchor="t">
            <a:spAutoFit/>
          </a:bodyPr>
          <a:lstStyle/>
          <a:p>
            <a:pPr algn="ctr">
              <a:lnSpc>
                <a:spcPts val="8443"/>
              </a:lnSpc>
            </a:pPr>
            <a:r>
              <a:rPr lang="en-US" sz="10051" b="1" dirty="0">
                <a:solidFill>
                  <a:srgbClr val="FFFFFF"/>
                </a:solidFill>
                <a:latin typeface="Bricolage Grotesque Bold"/>
                <a:ea typeface="Bricolage Grotesque Bold"/>
                <a:cs typeface="Bricolage Grotesque Bold"/>
                <a:sym typeface="Bricolage Grotesque Bold"/>
              </a:rPr>
              <a:t>After the project </a:t>
            </a:r>
          </a:p>
        </p:txBody>
      </p:sp>
      <p:sp>
        <p:nvSpPr>
          <p:cNvPr id="7" name="Freeform 7"/>
          <p:cNvSpPr/>
          <p:nvPr/>
        </p:nvSpPr>
        <p:spPr>
          <a:xfrm>
            <a:off x="-1828800" y="-1123731"/>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812295" y="101727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Rounded Rectangle 8"/>
          <p:cNvSpPr/>
          <p:nvPr/>
        </p:nvSpPr>
        <p:spPr>
          <a:xfrm>
            <a:off x="533400" y="3292812"/>
            <a:ext cx="2971800" cy="838200"/>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1. Reduced Invoice Processing Time</a:t>
            </a:r>
            <a:endParaRPr lang="ar-EG" sz="2000" b="1" dirty="0">
              <a:solidFill>
                <a:schemeClr val="tx1"/>
              </a:solidFill>
            </a:endParaRPr>
          </a:p>
        </p:txBody>
      </p:sp>
      <p:sp>
        <p:nvSpPr>
          <p:cNvPr id="10" name="Rounded Rectangle 9"/>
          <p:cNvSpPr/>
          <p:nvPr/>
        </p:nvSpPr>
        <p:spPr>
          <a:xfrm>
            <a:off x="4446351" y="3292812"/>
            <a:ext cx="2792649" cy="838200"/>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2. Decreased Accounting Errors</a:t>
            </a:r>
            <a:endParaRPr lang="ar-EG" sz="2000" b="1" dirty="0">
              <a:solidFill>
                <a:schemeClr val="tx1"/>
              </a:solidFill>
            </a:endParaRPr>
          </a:p>
        </p:txBody>
      </p:sp>
      <p:sp>
        <p:nvSpPr>
          <p:cNvPr id="11" name="Rounded Rectangle 10"/>
          <p:cNvSpPr/>
          <p:nvPr/>
        </p:nvSpPr>
        <p:spPr>
          <a:xfrm>
            <a:off x="7924800" y="3265656"/>
            <a:ext cx="2743200" cy="838200"/>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3. Improved Cash Flow</a:t>
            </a:r>
            <a:endParaRPr lang="ar-EG" sz="2000" b="1" dirty="0">
              <a:solidFill>
                <a:schemeClr val="tx1"/>
              </a:solidFill>
            </a:endParaRPr>
          </a:p>
        </p:txBody>
      </p:sp>
      <p:sp>
        <p:nvSpPr>
          <p:cNvPr id="12" name="Rounded Rectangle 11"/>
          <p:cNvSpPr/>
          <p:nvPr/>
        </p:nvSpPr>
        <p:spPr>
          <a:xfrm>
            <a:off x="11430000" y="3292812"/>
            <a:ext cx="2746576" cy="838200"/>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4. Enhanced Supplier Management</a:t>
            </a:r>
            <a:endParaRPr lang="ar-EG" sz="2000" b="1" dirty="0">
              <a:solidFill>
                <a:schemeClr val="tx1"/>
              </a:solidFill>
            </a:endParaRPr>
          </a:p>
        </p:txBody>
      </p:sp>
      <p:sp>
        <p:nvSpPr>
          <p:cNvPr id="13" name="Rounded Rectangle 12"/>
          <p:cNvSpPr/>
          <p:nvPr/>
        </p:nvSpPr>
        <p:spPr>
          <a:xfrm>
            <a:off x="14885617" y="3292812"/>
            <a:ext cx="2603077" cy="783888"/>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5. Reduced Operational Costs</a:t>
            </a:r>
            <a:endParaRPr lang="ar-EG" b="1" dirty="0">
              <a:solidFill>
                <a:schemeClr val="tx1"/>
              </a:solidFill>
            </a:endParaRPr>
          </a:p>
        </p:txBody>
      </p:sp>
      <p:sp>
        <p:nvSpPr>
          <p:cNvPr id="14" name="Rectangle 13"/>
          <p:cNvSpPr/>
          <p:nvPr/>
        </p:nvSpPr>
        <p:spPr>
          <a:xfrm>
            <a:off x="533400" y="4838700"/>
            <a:ext cx="2971800" cy="40386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i="1" dirty="0">
                <a:solidFill>
                  <a:schemeClr val="tx2">
                    <a:lumMod val="75000"/>
                  </a:schemeClr>
                </a:solidFill>
              </a:rPr>
              <a:t>* Measurable Outcome</a:t>
            </a:r>
            <a:r>
              <a:rPr lang="en-US" dirty="0"/>
              <a:t>: </a:t>
            </a:r>
            <a:r>
              <a:rPr lang="en-US" b="1" dirty="0">
                <a:solidFill>
                  <a:schemeClr val="accent1">
                    <a:lumMod val="75000"/>
                  </a:schemeClr>
                </a:solidFill>
              </a:rPr>
              <a:t>Decrease in invoice processing time by 30% compared to manual processes</a:t>
            </a:r>
            <a:r>
              <a:rPr lang="en-US" b="1" dirty="0">
                <a:solidFill>
                  <a:schemeClr val="tx2">
                    <a:lumMod val="75000"/>
                  </a:schemeClr>
                </a:solidFill>
              </a:rPr>
              <a:t>.</a:t>
            </a:r>
          </a:p>
          <a:p>
            <a:r>
              <a:rPr lang="en-US" b="1" i="1" dirty="0">
                <a:solidFill>
                  <a:schemeClr val="tx2">
                    <a:lumMod val="75000"/>
                  </a:schemeClr>
                </a:solidFill>
              </a:rPr>
              <a:t>* Measurement</a:t>
            </a:r>
            <a:r>
              <a:rPr lang="en-US" b="1" dirty="0">
                <a:solidFill>
                  <a:schemeClr val="accent1">
                    <a:lumMod val="75000"/>
                  </a:schemeClr>
                </a:solidFill>
              </a:rPr>
              <a:t>: Compare average time taken to input invoices from receipt to system entry before and after implementation</a:t>
            </a:r>
            <a:r>
              <a:rPr lang="en-US" b="1" dirty="0"/>
              <a:t>. </a:t>
            </a:r>
          </a:p>
          <a:p>
            <a:r>
              <a:rPr lang="en-US" b="1" i="1" dirty="0">
                <a:solidFill>
                  <a:schemeClr val="tx2">
                    <a:lumMod val="75000"/>
                  </a:schemeClr>
                </a:solidFill>
              </a:rPr>
              <a:t>* Benefit</a:t>
            </a:r>
            <a:r>
              <a:rPr lang="en-US" b="1" dirty="0">
                <a:solidFill>
                  <a:schemeClr val="tx2">
                    <a:lumMod val="75000"/>
                  </a:schemeClr>
                </a:solidFill>
              </a:rPr>
              <a:t>:</a:t>
            </a:r>
            <a:r>
              <a:rPr lang="en-US" b="1" dirty="0"/>
              <a:t> </a:t>
            </a:r>
            <a:r>
              <a:rPr lang="en-US" b="1" dirty="0">
                <a:solidFill>
                  <a:schemeClr val="accent1">
                    <a:lumMod val="75000"/>
                  </a:schemeClr>
                </a:solidFill>
              </a:rPr>
              <a:t>Accelerates the financial cycle, improves cash flow, and increases efficienc</a:t>
            </a:r>
            <a:r>
              <a:rPr lang="en-US" b="1" dirty="0">
                <a:solidFill>
                  <a:schemeClr val="tx2">
                    <a:lumMod val="75000"/>
                  </a:schemeClr>
                </a:solidFill>
              </a:rPr>
              <a:t>y</a:t>
            </a:r>
            <a:r>
              <a:rPr lang="en-US" dirty="0"/>
              <a:t>.</a:t>
            </a:r>
            <a:endParaRPr lang="ar-EG" dirty="0"/>
          </a:p>
        </p:txBody>
      </p:sp>
      <p:sp>
        <p:nvSpPr>
          <p:cNvPr id="15" name="Rectangle 14"/>
          <p:cNvSpPr/>
          <p:nvPr/>
        </p:nvSpPr>
        <p:spPr>
          <a:xfrm>
            <a:off x="4412304" y="4838700"/>
            <a:ext cx="2792649" cy="44958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i="1" dirty="0">
                <a:solidFill>
                  <a:schemeClr val="tx2">
                    <a:lumMod val="75000"/>
                  </a:schemeClr>
                </a:solidFill>
              </a:rPr>
              <a:t>*Measurable Outcome</a:t>
            </a:r>
            <a:r>
              <a:rPr lang="en-US" b="1" dirty="0">
                <a:solidFill>
                  <a:schemeClr val="tx2">
                    <a:lumMod val="75000"/>
                  </a:schemeClr>
                </a:solidFill>
              </a:rPr>
              <a:t>: </a:t>
            </a:r>
            <a:r>
              <a:rPr lang="en-US" b="1" dirty="0">
                <a:solidFill>
                  <a:schemeClr val="accent1">
                    <a:lumMod val="75000"/>
                  </a:schemeClr>
                </a:solidFill>
              </a:rPr>
              <a:t>Reduction in accounting errors by 50% using the automated system</a:t>
            </a:r>
          </a:p>
          <a:p>
            <a:r>
              <a:rPr lang="en-US" b="1" i="1" dirty="0">
                <a:solidFill>
                  <a:schemeClr val="tx2">
                    <a:lumMod val="75000"/>
                  </a:schemeClr>
                </a:solidFill>
              </a:rPr>
              <a:t>*Measurement</a:t>
            </a:r>
            <a:r>
              <a:rPr lang="en-US" b="1" dirty="0">
                <a:solidFill>
                  <a:schemeClr val="tx2">
                    <a:lumMod val="75000"/>
                  </a:schemeClr>
                </a:solidFill>
              </a:rPr>
              <a:t>: </a:t>
            </a:r>
            <a:r>
              <a:rPr lang="en-US" b="1" dirty="0">
                <a:solidFill>
                  <a:schemeClr val="accent1">
                    <a:lumMod val="75000"/>
                  </a:schemeClr>
                </a:solidFill>
              </a:rPr>
              <a:t>Compare the number of recorded accounting errors, such as mismatched invoices or incorrect amounts, before and after implementation</a:t>
            </a:r>
            <a:r>
              <a:rPr lang="en-US" b="1" dirty="0">
                <a:solidFill>
                  <a:schemeClr val="tx2">
                    <a:lumMod val="75000"/>
                  </a:schemeClr>
                </a:solidFill>
              </a:rPr>
              <a:t>. </a:t>
            </a:r>
          </a:p>
          <a:p>
            <a:r>
              <a:rPr lang="en-US" b="1" dirty="0">
                <a:solidFill>
                  <a:schemeClr val="tx2">
                    <a:lumMod val="75000"/>
                  </a:schemeClr>
                </a:solidFill>
              </a:rPr>
              <a:t>*</a:t>
            </a:r>
            <a:r>
              <a:rPr lang="en-US" b="1" i="1" dirty="0">
                <a:solidFill>
                  <a:schemeClr val="tx2">
                    <a:lumMod val="75000"/>
                  </a:schemeClr>
                </a:solidFill>
              </a:rPr>
              <a:t>Benefit</a:t>
            </a:r>
            <a:r>
              <a:rPr lang="en-US" b="1" dirty="0">
                <a:solidFill>
                  <a:schemeClr val="tx2">
                    <a:lumMod val="75000"/>
                  </a:schemeClr>
                </a:solidFill>
              </a:rPr>
              <a:t> :</a:t>
            </a:r>
            <a:r>
              <a:rPr lang="en-US" b="1" dirty="0">
                <a:solidFill>
                  <a:schemeClr val="accent1">
                    <a:lumMod val="75000"/>
                  </a:schemeClr>
                </a:solidFill>
              </a:rPr>
              <a:t>Reduces time spent on review and auditing, increasing the accuracy of financial records.</a:t>
            </a:r>
            <a:endParaRPr lang="ar-EG" b="1" dirty="0">
              <a:solidFill>
                <a:schemeClr val="accent1">
                  <a:lumMod val="75000"/>
                </a:schemeClr>
              </a:solidFill>
            </a:endParaRPr>
          </a:p>
        </p:txBody>
      </p:sp>
      <p:sp>
        <p:nvSpPr>
          <p:cNvPr id="16" name="Rectangle 15"/>
          <p:cNvSpPr/>
          <p:nvPr/>
        </p:nvSpPr>
        <p:spPr>
          <a:xfrm>
            <a:off x="7924800" y="4838700"/>
            <a:ext cx="2743200" cy="44958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i="1" dirty="0">
                <a:solidFill>
                  <a:schemeClr val="tx2">
                    <a:lumMod val="75000"/>
                  </a:schemeClr>
                </a:solidFill>
              </a:rPr>
              <a:t>*Measurable Outcome</a:t>
            </a:r>
            <a:r>
              <a:rPr lang="en-US" b="1" dirty="0">
                <a:solidFill>
                  <a:schemeClr val="tx2">
                    <a:lumMod val="75000"/>
                  </a:schemeClr>
                </a:solidFill>
              </a:rPr>
              <a:t>: </a:t>
            </a:r>
            <a:r>
              <a:rPr lang="en-US" b="1" dirty="0">
                <a:solidFill>
                  <a:schemeClr val="accent1">
                    <a:lumMod val="75000"/>
                  </a:schemeClr>
                </a:solidFill>
              </a:rPr>
              <a:t>Reduction in overdue invoices by 40% through improved management of accounts payable.</a:t>
            </a:r>
          </a:p>
          <a:p>
            <a:r>
              <a:rPr lang="en-US" b="1" i="1" dirty="0">
                <a:solidFill>
                  <a:schemeClr val="tx2">
                    <a:lumMod val="75000"/>
                  </a:schemeClr>
                </a:solidFill>
              </a:rPr>
              <a:t>*Measurement</a:t>
            </a:r>
            <a:r>
              <a:rPr lang="en-US" b="1" dirty="0">
                <a:solidFill>
                  <a:schemeClr val="tx2">
                    <a:lumMod val="75000"/>
                  </a:schemeClr>
                </a:solidFill>
              </a:rPr>
              <a:t>: </a:t>
            </a:r>
          </a:p>
          <a:p>
            <a:r>
              <a:rPr lang="en-US" b="1" dirty="0">
                <a:solidFill>
                  <a:schemeClr val="accent1">
                    <a:lumMod val="75000"/>
                  </a:schemeClr>
                </a:solidFill>
              </a:rPr>
              <a:t>Measure the percentage of invoices paid on time before and after the project, tracking the payment cycle</a:t>
            </a:r>
            <a:r>
              <a:rPr lang="en-US" b="1" dirty="0">
                <a:solidFill>
                  <a:schemeClr val="tx2">
                    <a:lumMod val="75000"/>
                  </a:schemeClr>
                </a:solidFill>
              </a:rPr>
              <a:t>. </a:t>
            </a:r>
          </a:p>
          <a:p>
            <a:r>
              <a:rPr lang="en-US" b="1" i="1" dirty="0">
                <a:solidFill>
                  <a:schemeClr val="tx2">
                    <a:lumMod val="75000"/>
                  </a:schemeClr>
                </a:solidFill>
              </a:rPr>
              <a:t>*Benefit</a:t>
            </a:r>
            <a:r>
              <a:rPr lang="en-US" b="1" dirty="0">
                <a:solidFill>
                  <a:schemeClr val="accent1">
                    <a:lumMod val="75000"/>
                  </a:schemeClr>
                </a:solidFill>
              </a:rPr>
              <a:t>: Improves supplier relationships and increases confidence in the company's cash flow</a:t>
            </a:r>
            <a:r>
              <a:rPr lang="en-US" b="1" dirty="0">
                <a:solidFill>
                  <a:schemeClr val="tx2">
                    <a:lumMod val="75000"/>
                  </a:schemeClr>
                </a:solidFill>
              </a:rPr>
              <a:t>.</a:t>
            </a:r>
            <a:endParaRPr lang="ar-EG" b="1" dirty="0">
              <a:solidFill>
                <a:schemeClr val="tx2">
                  <a:lumMod val="75000"/>
                </a:schemeClr>
              </a:solidFill>
            </a:endParaRPr>
          </a:p>
        </p:txBody>
      </p:sp>
      <p:sp>
        <p:nvSpPr>
          <p:cNvPr id="17" name="Rectangle 16"/>
          <p:cNvSpPr/>
          <p:nvPr/>
        </p:nvSpPr>
        <p:spPr>
          <a:xfrm>
            <a:off x="11658600" y="55245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8" name="Rectangle 17"/>
          <p:cNvSpPr/>
          <p:nvPr/>
        </p:nvSpPr>
        <p:spPr>
          <a:xfrm>
            <a:off x="11430000" y="4838700"/>
            <a:ext cx="2746576" cy="53340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dirty="0">
                <a:solidFill>
                  <a:schemeClr val="tx2">
                    <a:lumMod val="75000"/>
                  </a:schemeClr>
                </a:solidFill>
              </a:rPr>
              <a:t>*</a:t>
            </a:r>
            <a:r>
              <a:rPr lang="en-US" b="1" i="1" dirty="0">
                <a:solidFill>
                  <a:schemeClr val="tx2">
                    <a:lumMod val="75000"/>
                  </a:schemeClr>
                </a:solidFill>
              </a:rPr>
              <a:t>Measurable Outcome</a:t>
            </a:r>
            <a:r>
              <a:rPr lang="en-US" b="1" dirty="0">
                <a:solidFill>
                  <a:schemeClr val="tx2">
                    <a:lumMod val="75000"/>
                  </a:schemeClr>
                </a:solidFill>
              </a:rPr>
              <a:t>: </a:t>
            </a:r>
            <a:r>
              <a:rPr lang="en-US" b="1" dirty="0">
                <a:solidFill>
                  <a:schemeClr val="accent1">
                    <a:lumMod val="75000"/>
                  </a:schemeClr>
                </a:solidFill>
              </a:rPr>
              <a:t>Increase in the number of qualified and classified suppliers in the system by 25%.</a:t>
            </a:r>
          </a:p>
          <a:p>
            <a:r>
              <a:rPr lang="en-US" b="1" i="1" dirty="0">
                <a:solidFill>
                  <a:schemeClr val="tx2">
                    <a:lumMod val="75000"/>
                  </a:schemeClr>
                </a:solidFill>
              </a:rPr>
              <a:t>*Measurement</a:t>
            </a:r>
            <a:r>
              <a:rPr lang="en-US" dirty="0">
                <a:solidFill>
                  <a:schemeClr val="accent1">
                    <a:lumMod val="75000"/>
                  </a:schemeClr>
                </a:solidFill>
              </a:rPr>
              <a:t>: Calculate </a:t>
            </a:r>
            <a:r>
              <a:rPr lang="en-US" b="1" dirty="0">
                <a:solidFill>
                  <a:schemeClr val="accent1">
                    <a:lumMod val="75000"/>
                  </a:schemeClr>
                </a:solidFill>
              </a:rPr>
              <a:t>the number of new suppliers classified and entered into the system after implementation, as well as the creation of accurate classification reports for each supplier. </a:t>
            </a:r>
          </a:p>
          <a:p>
            <a:r>
              <a:rPr lang="en-US" b="1" i="1" dirty="0">
                <a:solidFill>
                  <a:schemeClr val="tx2">
                    <a:lumMod val="75000"/>
                  </a:schemeClr>
                </a:solidFill>
              </a:rPr>
              <a:t>* Benefit</a:t>
            </a:r>
            <a:r>
              <a:rPr lang="en-US" b="1" dirty="0">
                <a:solidFill>
                  <a:schemeClr val="accent1">
                    <a:lumMod val="75000"/>
                  </a:schemeClr>
                </a:solidFill>
              </a:rPr>
              <a:t>: Improves the company's relationships with suppliers and increases flexibility in obtaining the best offers and services.</a:t>
            </a:r>
            <a:endParaRPr lang="ar-EG" b="1" dirty="0">
              <a:solidFill>
                <a:schemeClr val="accent1">
                  <a:lumMod val="75000"/>
                </a:schemeClr>
              </a:solidFill>
            </a:endParaRPr>
          </a:p>
        </p:txBody>
      </p:sp>
      <p:sp>
        <p:nvSpPr>
          <p:cNvPr id="19" name="Rectangle 18"/>
          <p:cNvSpPr/>
          <p:nvPr/>
        </p:nvSpPr>
        <p:spPr>
          <a:xfrm>
            <a:off x="14885616" y="4838700"/>
            <a:ext cx="2603077" cy="48006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i="1" dirty="0">
                <a:solidFill>
                  <a:schemeClr val="tx2">
                    <a:lumMod val="75000"/>
                  </a:schemeClr>
                </a:solidFill>
              </a:rPr>
              <a:t>* Measurable Outcome</a:t>
            </a:r>
            <a:r>
              <a:rPr lang="en-US" b="1" dirty="0">
                <a:solidFill>
                  <a:schemeClr val="tx2">
                    <a:lumMod val="75000"/>
                  </a:schemeClr>
                </a:solidFill>
              </a:rPr>
              <a:t>: </a:t>
            </a:r>
            <a:r>
              <a:rPr lang="en-US" b="1" dirty="0">
                <a:solidFill>
                  <a:schemeClr val="accent1">
                    <a:lumMod val="75000"/>
                  </a:schemeClr>
                </a:solidFill>
              </a:rPr>
              <a:t>Reduction in operational costs related to accounts payable management by 20%.</a:t>
            </a:r>
          </a:p>
          <a:p>
            <a:r>
              <a:rPr lang="en-US" b="1" dirty="0">
                <a:solidFill>
                  <a:schemeClr val="tx2">
                    <a:lumMod val="75000"/>
                  </a:schemeClr>
                </a:solidFill>
              </a:rPr>
              <a:t>*</a:t>
            </a:r>
            <a:r>
              <a:rPr lang="en-US" b="1" i="1" dirty="0">
                <a:solidFill>
                  <a:schemeClr val="tx2">
                    <a:lumMod val="75000"/>
                  </a:schemeClr>
                </a:solidFill>
              </a:rPr>
              <a:t>Measuremen</a:t>
            </a:r>
            <a:r>
              <a:rPr lang="en-US" b="1" dirty="0">
                <a:solidFill>
                  <a:schemeClr val="tx2">
                    <a:lumMod val="75000"/>
                  </a:schemeClr>
                </a:solidFill>
              </a:rPr>
              <a:t>t</a:t>
            </a:r>
            <a:r>
              <a:rPr lang="en-US" dirty="0">
                <a:solidFill>
                  <a:schemeClr val="accent1">
                    <a:lumMod val="75000"/>
                  </a:schemeClr>
                </a:solidFill>
              </a:rPr>
              <a:t>: </a:t>
            </a:r>
            <a:r>
              <a:rPr lang="en-US" b="1" dirty="0">
                <a:solidFill>
                  <a:schemeClr val="accent1">
                    <a:lumMod val="75000"/>
                  </a:schemeClr>
                </a:solidFill>
              </a:rPr>
              <a:t>Calculate the costs associated with human resources and time dedicated to accounts payable management before and after using the system.</a:t>
            </a:r>
          </a:p>
          <a:p>
            <a:r>
              <a:rPr lang="en-US" b="1" dirty="0">
                <a:solidFill>
                  <a:schemeClr val="tx2">
                    <a:lumMod val="75000"/>
                  </a:schemeClr>
                </a:solidFill>
              </a:rPr>
              <a:t>*</a:t>
            </a:r>
            <a:r>
              <a:rPr lang="en-US" b="1" i="1" dirty="0">
                <a:solidFill>
                  <a:schemeClr val="tx2">
                    <a:lumMod val="75000"/>
                  </a:schemeClr>
                </a:solidFill>
              </a:rPr>
              <a:t>Benefit</a:t>
            </a:r>
            <a:r>
              <a:rPr lang="en-US" b="1" dirty="0">
                <a:solidFill>
                  <a:schemeClr val="tx2">
                    <a:lumMod val="75000"/>
                  </a:schemeClr>
                </a:solidFill>
              </a:rPr>
              <a:t>: </a:t>
            </a:r>
            <a:r>
              <a:rPr lang="en-US" b="1" dirty="0">
                <a:solidFill>
                  <a:schemeClr val="accent1">
                    <a:lumMod val="75000"/>
                  </a:schemeClr>
                </a:solidFill>
              </a:rPr>
              <a:t>Reduces operational costs and increases the company's financial  return.</a:t>
            </a:r>
            <a:endParaRPr lang="ar-EG" b="1" dirty="0">
              <a:solidFill>
                <a:schemeClr val="accent1">
                  <a:lumMod val="75000"/>
                </a:schemeClr>
              </a:solidFill>
            </a:endParaRPr>
          </a:p>
        </p:txBody>
      </p:sp>
    </p:spTree>
    <p:extLst>
      <p:ext uri="{BB962C8B-B14F-4D97-AF65-F5344CB8AC3E}">
        <p14:creationId xmlns:p14="http://schemas.microsoft.com/office/powerpoint/2010/main" val="1087813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0058400" y="-524158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1295400" y="91059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7" name="Freeform 7"/>
          <p:cNvSpPr/>
          <p:nvPr/>
        </p:nvSpPr>
        <p:spPr>
          <a:xfrm>
            <a:off x="-162096" y="-1126789"/>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622621" y="97917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Rounded Rectangle 8"/>
          <p:cNvSpPr/>
          <p:nvPr/>
        </p:nvSpPr>
        <p:spPr>
          <a:xfrm>
            <a:off x="533400" y="3009898"/>
            <a:ext cx="2819400" cy="796085"/>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6. Increased Transparency of Financial Operations</a:t>
            </a:r>
            <a:endParaRPr lang="ar-EG" b="1" dirty="0">
              <a:solidFill>
                <a:schemeClr val="tx1"/>
              </a:solidFill>
            </a:endParaRPr>
          </a:p>
        </p:txBody>
      </p:sp>
      <p:sp>
        <p:nvSpPr>
          <p:cNvPr id="10" name="Rounded Rectangle 9"/>
          <p:cNvSpPr/>
          <p:nvPr/>
        </p:nvSpPr>
        <p:spPr>
          <a:xfrm>
            <a:off x="3886200" y="3009899"/>
            <a:ext cx="2819400" cy="796085"/>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7. Reduced Financial Close Cycle</a:t>
            </a:r>
            <a:endParaRPr lang="ar-EG" b="1" dirty="0">
              <a:solidFill>
                <a:schemeClr val="tx1"/>
              </a:solidFill>
            </a:endParaRPr>
          </a:p>
        </p:txBody>
      </p:sp>
      <p:sp>
        <p:nvSpPr>
          <p:cNvPr id="11" name="Rounded Rectangle 10"/>
          <p:cNvSpPr/>
          <p:nvPr/>
        </p:nvSpPr>
        <p:spPr>
          <a:xfrm>
            <a:off x="7467600" y="3023683"/>
            <a:ext cx="2971800" cy="796084"/>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8. Improved Accuracy of Cash Flow Forecasts</a:t>
            </a:r>
            <a:endParaRPr lang="ar-EG" b="1" dirty="0">
              <a:solidFill>
                <a:schemeClr val="tx1"/>
              </a:solidFill>
            </a:endParaRPr>
          </a:p>
        </p:txBody>
      </p:sp>
      <p:sp>
        <p:nvSpPr>
          <p:cNvPr id="12" name="Rounded Rectangle 11"/>
          <p:cNvSpPr/>
          <p:nvPr/>
        </p:nvSpPr>
        <p:spPr>
          <a:xfrm>
            <a:off x="11023060" y="3023681"/>
            <a:ext cx="2898976" cy="782302"/>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9. Enhanced Internal Control</a:t>
            </a:r>
            <a:endParaRPr lang="ar-EG" b="1" dirty="0">
              <a:solidFill>
                <a:schemeClr val="tx1"/>
              </a:solidFill>
            </a:endParaRPr>
          </a:p>
        </p:txBody>
      </p:sp>
      <p:sp>
        <p:nvSpPr>
          <p:cNvPr id="13" name="Rounded Rectangle 12"/>
          <p:cNvSpPr/>
          <p:nvPr/>
        </p:nvSpPr>
        <p:spPr>
          <a:xfrm>
            <a:off x="14478000" y="3009899"/>
            <a:ext cx="3352800" cy="738530"/>
          </a:xfrm>
          <a:prstGeom prst="roundRect">
            <a:avLst/>
          </a:prstGeom>
          <a:solidFill>
            <a:schemeClr val="accent1">
              <a:lumMod val="40000"/>
              <a:lumOff val="6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10. Improved Responsiveness of the Finance Team</a:t>
            </a:r>
            <a:endParaRPr lang="ar-EG" b="1" dirty="0">
              <a:solidFill>
                <a:schemeClr val="tx1"/>
              </a:solidFill>
            </a:endParaRPr>
          </a:p>
        </p:txBody>
      </p:sp>
      <p:sp>
        <p:nvSpPr>
          <p:cNvPr id="14" name="Rectangle 13"/>
          <p:cNvSpPr/>
          <p:nvPr/>
        </p:nvSpPr>
        <p:spPr>
          <a:xfrm>
            <a:off x="533400" y="4457700"/>
            <a:ext cx="2819400" cy="44958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i="1" dirty="0">
                <a:solidFill>
                  <a:schemeClr val="tx2">
                    <a:lumMod val="75000"/>
                  </a:schemeClr>
                </a:solidFill>
              </a:rPr>
              <a:t>* Measurable Outcome</a:t>
            </a:r>
            <a:r>
              <a:rPr lang="en-US" b="1" dirty="0">
                <a:solidFill>
                  <a:schemeClr val="tx2">
                    <a:lumMod val="75000"/>
                  </a:schemeClr>
                </a:solidFill>
              </a:rPr>
              <a:t>: </a:t>
            </a:r>
            <a:r>
              <a:rPr lang="en-US" b="1" dirty="0">
                <a:solidFill>
                  <a:schemeClr val="accent1">
                    <a:lumMod val="75000"/>
                  </a:schemeClr>
                </a:solidFill>
              </a:rPr>
              <a:t>Increase in the percentage of financial reports generated accurately and automatically by 35%.</a:t>
            </a:r>
          </a:p>
          <a:p>
            <a:r>
              <a:rPr lang="en-US" b="1" i="1" dirty="0">
                <a:solidFill>
                  <a:schemeClr val="tx2">
                    <a:lumMod val="75000"/>
                  </a:schemeClr>
                </a:solidFill>
              </a:rPr>
              <a:t>*Measurement</a:t>
            </a:r>
            <a:r>
              <a:rPr lang="en-US" b="1" dirty="0">
                <a:solidFill>
                  <a:schemeClr val="accent1">
                    <a:lumMod val="75000"/>
                  </a:schemeClr>
                </a:solidFill>
              </a:rPr>
              <a:t>: Measure the number of financial reports generated automatically by the system compared to the number that required manual intervention. </a:t>
            </a:r>
          </a:p>
          <a:p>
            <a:r>
              <a:rPr lang="en-US" b="1" i="1" dirty="0">
                <a:solidFill>
                  <a:schemeClr val="tx2">
                    <a:lumMod val="75000"/>
                  </a:schemeClr>
                </a:solidFill>
              </a:rPr>
              <a:t>*Benefit</a:t>
            </a:r>
            <a:r>
              <a:rPr lang="en-US" b="1" dirty="0">
                <a:solidFill>
                  <a:schemeClr val="tx2">
                    <a:lumMod val="75000"/>
                  </a:schemeClr>
                </a:solidFill>
              </a:rPr>
              <a:t>:</a:t>
            </a:r>
            <a:r>
              <a:rPr lang="en-US" dirty="0">
                <a:solidFill>
                  <a:schemeClr val="tx2">
                    <a:lumMod val="75000"/>
                  </a:schemeClr>
                </a:solidFill>
              </a:rPr>
              <a:t> </a:t>
            </a:r>
            <a:r>
              <a:rPr lang="en-US" b="1" dirty="0">
                <a:solidFill>
                  <a:schemeClr val="accent1">
                    <a:lumMod val="75000"/>
                  </a:schemeClr>
                </a:solidFill>
              </a:rPr>
              <a:t>Improves the ability to make quick and informed financial decisions.</a:t>
            </a:r>
            <a:endParaRPr lang="ar-EG" b="1" dirty="0">
              <a:solidFill>
                <a:schemeClr val="accent1">
                  <a:lumMod val="75000"/>
                </a:schemeClr>
              </a:solidFill>
            </a:endParaRPr>
          </a:p>
        </p:txBody>
      </p:sp>
      <p:sp>
        <p:nvSpPr>
          <p:cNvPr id="15" name="Rectangle 14"/>
          <p:cNvSpPr/>
          <p:nvPr/>
        </p:nvSpPr>
        <p:spPr>
          <a:xfrm>
            <a:off x="3886200" y="4457700"/>
            <a:ext cx="2719459" cy="46482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i="1" dirty="0">
                <a:solidFill>
                  <a:schemeClr val="tx2">
                    <a:lumMod val="75000"/>
                  </a:schemeClr>
                </a:solidFill>
              </a:rPr>
              <a:t>*Measurable Outcome</a:t>
            </a:r>
            <a:r>
              <a:rPr lang="en-US" b="1" dirty="0">
                <a:solidFill>
                  <a:schemeClr val="tx2">
                    <a:lumMod val="75000"/>
                  </a:schemeClr>
                </a:solidFill>
              </a:rPr>
              <a:t>: </a:t>
            </a:r>
            <a:r>
              <a:rPr lang="en-US" b="1" dirty="0">
                <a:solidFill>
                  <a:schemeClr val="accent1">
                    <a:lumMod val="75000"/>
                  </a:schemeClr>
                </a:solidFill>
              </a:rPr>
              <a:t>Reduction in the time taken to close the financial period by 25%. </a:t>
            </a:r>
          </a:p>
          <a:p>
            <a:r>
              <a:rPr lang="en-US" b="1" dirty="0">
                <a:solidFill>
                  <a:schemeClr val="tx2">
                    <a:lumMod val="75000"/>
                  </a:schemeClr>
                </a:solidFill>
              </a:rPr>
              <a:t>* </a:t>
            </a:r>
            <a:r>
              <a:rPr lang="en-US" b="1" i="1" dirty="0">
                <a:solidFill>
                  <a:schemeClr val="tx2">
                    <a:lumMod val="75000"/>
                  </a:schemeClr>
                </a:solidFill>
              </a:rPr>
              <a:t>Measuremen</a:t>
            </a:r>
            <a:r>
              <a:rPr lang="en-US" b="1" dirty="0">
                <a:solidFill>
                  <a:schemeClr val="tx2">
                    <a:lumMod val="75000"/>
                  </a:schemeClr>
                </a:solidFill>
              </a:rPr>
              <a:t>t: </a:t>
            </a:r>
            <a:r>
              <a:rPr lang="en-US" b="1" dirty="0">
                <a:solidFill>
                  <a:schemeClr val="accent1">
                    <a:lumMod val="75000"/>
                  </a:schemeClr>
                </a:solidFill>
              </a:rPr>
              <a:t>Compare the time taken to close accounts payable and accounting settlements between financial periods before and after implementing the system</a:t>
            </a:r>
            <a:r>
              <a:rPr lang="en-US" dirty="0">
                <a:solidFill>
                  <a:schemeClr val="tx2">
                    <a:lumMod val="75000"/>
                  </a:schemeClr>
                </a:solidFill>
              </a:rPr>
              <a:t>. </a:t>
            </a:r>
            <a:r>
              <a:rPr lang="en-US" b="1" i="1" dirty="0">
                <a:solidFill>
                  <a:schemeClr val="tx2">
                    <a:lumMod val="75000"/>
                  </a:schemeClr>
                </a:solidFill>
              </a:rPr>
              <a:t>* Benefit</a:t>
            </a:r>
            <a:r>
              <a:rPr lang="en-US" dirty="0">
                <a:solidFill>
                  <a:schemeClr val="tx2">
                    <a:lumMod val="75000"/>
                  </a:schemeClr>
                </a:solidFill>
              </a:rPr>
              <a:t>: </a:t>
            </a:r>
            <a:r>
              <a:rPr lang="en-US" b="1" dirty="0">
                <a:solidFill>
                  <a:schemeClr val="accent1">
                    <a:lumMod val="75000"/>
                  </a:schemeClr>
                </a:solidFill>
              </a:rPr>
              <a:t>Improves the efficiency of financial operations and accelerates the preparation of monthly or annual financial reports</a:t>
            </a:r>
            <a:endParaRPr lang="ar-EG" b="1" dirty="0">
              <a:solidFill>
                <a:schemeClr val="accent1">
                  <a:lumMod val="75000"/>
                </a:schemeClr>
              </a:solidFill>
            </a:endParaRPr>
          </a:p>
        </p:txBody>
      </p:sp>
      <p:sp>
        <p:nvSpPr>
          <p:cNvPr id="16" name="Rectangle 15"/>
          <p:cNvSpPr/>
          <p:nvPr/>
        </p:nvSpPr>
        <p:spPr>
          <a:xfrm>
            <a:off x="7467600" y="4457700"/>
            <a:ext cx="2971800" cy="44958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b="1" dirty="0">
                <a:solidFill>
                  <a:schemeClr val="tx2">
                    <a:lumMod val="75000"/>
                  </a:schemeClr>
                </a:solidFill>
              </a:rPr>
              <a:t>*</a:t>
            </a:r>
            <a:r>
              <a:rPr lang="en-US" b="1" i="1" dirty="0">
                <a:solidFill>
                  <a:schemeClr val="tx2">
                    <a:lumMod val="75000"/>
                  </a:schemeClr>
                </a:solidFill>
              </a:rPr>
              <a:t>Measurable Outcome</a:t>
            </a:r>
            <a:r>
              <a:rPr lang="en-US" dirty="0">
                <a:solidFill>
                  <a:schemeClr val="tx2">
                    <a:lumMod val="75000"/>
                  </a:schemeClr>
                </a:solidFill>
              </a:rPr>
              <a:t>: </a:t>
            </a:r>
            <a:r>
              <a:rPr lang="en-US" b="1" dirty="0">
                <a:solidFill>
                  <a:schemeClr val="accent1">
                    <a:lumMod val="75000"/>
                  </a:schemeClr>
                </a:solidFill>
              </a:rPr>
              <a:t>Improvement in the accuracy of cash flow forecasts by 30% through the use of real-time accurate payment reports</a:t>
            </a:r>
            <a:r>
              <a:rPr lang="en-US" dirty="0">
                <a:solidFill>
                  <a:schemeClr val="tx2">
                    <a:lumMod val="75000"/>
                  </a:schemeClr>
                </a:solidFill>
              </a:rPr>
              <a:t>. </a:t>
            </a:r>
          </a:p>
          <a:p>
            <a:r>
              <a:rPr lang="en-US" b="1" dirty="0">
                <a:solidFill>
                  <a:schemeClr val="tx2">
                    <a:lumMod val="75000"/>
                  </a:schemeClr>
                </a:solidFill>
              </a:rPr>
              <a:t>*</a:t>
            </a:r>
            <a:r>
              <a:rPr lang="en-US" b="1" i="1" dirty="0">
                <a:solidFill>
                  <a:schemeClr val="tx2">
                    <a:lumMod val="75000"/>
                  </a:schemeClr>
                </a:solidFill>
              </a:rPr>
              <a:t>Measuremen</a:t>
            </a:r>
            <a:r>
              <a:rPr lang="en-US" b="1" dirty="0">
                <a:solidFill>
                  <a:schemeClr val="tx2">
                    <a:lumMod val="75000"/>
                  </a:schemeClr>
                </a:solidFill>
              </a:rPr>
              <a:t>t: </a:t>
            </a:r>
            <a:r>
              <a:rPr lang="en-US" b="1" dirty="0">
                <a:solidFill>
                  <a:schemeClr val="accent1">
                    <a:lumMod val="75000"/>
                  </a:schemeClr>
                </a:solidFill>
              </a:rPr>
              <a:t>Compare the accuracy of future cash flow forecasts before and after using the system, based on payment commitments and outstanding invoices</a:t>
            </a:r>
            <a:r>
              <a:rPr lang="en-US" dirty="0">
                <a:solidFill>
                  <a:schemeClr val="tx2">
                    <a:lumMod val="75000"/>
                  </a:schemeClr>
                </a:solidFill>
              </a:rPr>
              <a:t>. </a:t>
            </a:r>
          </a:p>
          <a:p>
            <a:r>
              <a:rPr lang="en-US" b="1" dirty="0">
                <a:solidFill>
                  <a:schemeClr val="tx2">
                    <a:lumMod val="75000"/>
                  </a:schemeClr>
                </a:solidFill>
              </a:rPr>
              <a:t>* </a:t>
            </a:r>
            <a:r>
              <a:rPr lang="en-US" b="1" i="1" dirty="0">
                <a:solidFill>
                  <a:schemeClr val="tx2">
                    <a:lumMod val="75000"/>
                  </a:schemeClr>
                </a:solidFill>
              </a:rPr>
              <a:t>Benefit</a:t>
            </a:r>
            <a:r>
              <a:rPr lang="en-US" b="1" i="1" dirty="0">
                <a:solidFill>
                  <a:schemeClr val="accent1">
                    <a:lumMod val="75000"/>
                  </a:schemeClr>
                </a:solidFill>
              </a:rPr>
              <a:t>:</a:t>
            </a:r>
            <a:r>
              <a:rPr lang="en-US" b="1" dirty="0">
                <a:solidFill>
                  <a:schemeClr val="accent1">
                    <a:lumMod val="75000"/>
                  </a:schemeClr>
                </a:solidFill>
              </a:rPr>
              <a:t> Enables management to make better strategic decisions based on more accurate cash flows</a:t>
            </a:r>
            <a:r>
              <a:rPr lang="en-US" dirty="0">
                <a:solidFill>
                  <a:schemeClr val="tx2">
                    <a:lumMod val="75000"/>
                  </a:schemeClr>
                </a:solidFill>
              </a:rPr>
              <a:t>.</a:t>
            </a:r>
            <a:endParaRPr lang="ar-EG" dirty="0">
              <a:solidFill>
                <a:schemeClr val="tx2">
                  <a:lumMod val="75000"/>
                </a:schemeClr>
              </a:solidFill>
            </a:endParaRPr>
          </a:p>
        </p:txBody>
      </p:sp>
      <p:sp>
        <p:nvSpPr>
          <p:cNvPr id="17" name="Rectangle 16"/>
          <p:cNvSpPr/>
          <p:nvPr/>
        </p:nvSpPr>
        <p:spPr>
          <a:xfrm>
            <a:off x="11023060" y="4457700"/>
            <a:ext cx="2898976" cy="44958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chemeClr val="tx2">
                    <a:lumMod val="75000"/>
                  </a:schemeClr>
                </a:solidFill>
              </a:rPr>
              <a:t> </a:t>
            </a:r>
            <a:r>
              <a:rPr lang="en-US" b="1" dirty="0">
                <a:solidFill>
                  <a:schemeClr val="tx2">
                    <a:lumMod val="75000"/>
                  </a:schemeClr>
                </a:solidFill>
              </a:rPr>
              <a:t>* </a:t>
            </a:r>
            <a:r>
              <a:rPr lang="en-US" b="1" i="1" dirty="0">
                <a:solidFill>
                  <a:schemeClr val="tx2">
                    <a:lumMod val="75000"/>
                  </a:schemeClr>
                </a:solidFill>
              </a:rPr>
              <a:t>Measurable Outcome</a:t>
            </a:r>
            <a:r>
              <a:rPr lang="en-US" b="1" dirty="0">
                <a:solidFill>
                  <a:schemeClr val="tx2">
                    <a:lumMod val="75000"/>
                  </a:schemeClr>
                </a:solidFill>
              </a:rPr>
              <a:t>: </a:t>
            </a:r>
            <a:r>
              <a:rPr lang="en-US" b="1" dirty="0">
                <a:solidFill>
                  <a:schemeClr val="accent1">
                    <a:lumMod val="75000"/>
                  </a:schemeClr>
                </a:solidFill>
              </a:rPr>
              <a:t>Improvement in internal control levels by 40% through automated tracking of payments and invoices</a:t>
            </a:r>
            <a:r>
              <a:rPr lang="en-US" dirty="0">
                <a:solidFill>
                  <a:schemeClr val="tx2">
                    <a:lumMod val="75000"/>
                  </a:schemeClr>
                </a:solidFill>
              </a:rPr>
              <a:t>. </a:t>
            </a:r>
          </a:p>
          <a:p>
            <a:r>
              <a:rPr lang="en-US" b="1" dirty="0">
                <a:solidFill>
                  <a:schemeClr val="tx2">
                    <a:lumMod val="75000"/>
                  </a:schemeClr>
                </a:solidFill>
              </a:rPr>
              <a:t>*</a:t>
            </a:r>
            <a:r>
              <a:rPr lang="en-US" b="1" i="1" dirty="0">
                <a:solidFill>
                  <a:schemeClr val="tx2">
                    <a:lumMod val="75000"/>
                  </a:schemeClr>
                </a:solidFill>
              </a:rPr>
              <a:t>Measuremen</a:t>
            </a:r>
            <a:r>
              <a:rPr lang="en-US" b="1" dirty="0">
                <a:solidFill>
                  <a:schemeClr val="tx2">
                    <a:lumMod val="75000"/>
                  </a:schemeClr>
                </a:solidFill>
              </a:rPr>
              <a:t>t</a:t>
            </a:r>
            <a:r>
              <a:rPr lang="en-US" dirty="0">
                <a:solidFill>
                  <a:schemeClr val="tx2">
                    <a:lumMod val="75000"/>
                  </a:schemeClr>
                </a:solidFill>
              </a:rPr>
              <a:t>: </a:t>
            </a:r>
            <a:r>
              <a:rPr lang="en-US" b="1" dirty="0">
                <a:solidFill>
                  <a:schemeClr val="accent1">
                    <a:lumMod val="75000"/>
                  </a:schemeClr>
                </a:solidFill>
              </a:rPr>
              <a:t>Measure the number of financial transactions tracked and reviewed internally through the system compared to those done manually</a:t>
            </a:r>
            <a:r>
              <a:rPr lang="en-US" dirty="0">
                <a:solidFill>
                  <a:schemeClr val="tx2">
                    <a:lumMod val="75000"/>
                  </a:schemeClr>
                </a:solidFill>
              </a:rPr>
              <a:t>. </a:t>
            </a:r>
          </a:p>
          <a:p>
            <a:r>
              <a:rPr lang="en-US" b="1" i="1" dirty="0">
                <a:solidFill>
                  <a:schemeClr val="tx2">
                    <a:lumMod val="75000"/>
                  </a:schemeClr>
                </a:solidFill>
              </a:rPr>
              <a:t>* Benefit</a:t>
            </a:r>
            <a:r>
              <a:rPr lang="en-US" dirty="0">
                <a:solidFill>
                  <a:schemeClr val="tx2">
                    <a:lumMod val="75000"/>
                  </a:schemeClr>
                </a:solidFill>
              </a:rPr>
              <a:t>: </a:t>
            </a:r>
            <a:r>
              <a:rPr lang="en-US" b="1" dirty="0">
                <a:solidFill>
                  <a:schemeClr val="accent1">
                    <a:lumMod val="75000"/>
                  </a:schemeClr>
                </a:solidFill>
              </a:rPr>
              <a:t>Strengthens financial governance and reduces the risk of financial fraud.</a:t>
            </a:r>
            <a:endParaRPr lang="ar-EG" b="1" dirty="0">
              <a:solidFill>
                <a:schemeClr val="accent1">
                  <a:lumMod val="75000"/>
                </a:schemeClr>
              </a:solidFill>
            </a:endParaRPr>
          </a:p>
        </p:txBody>
      </p:sp>
      <p:sp>
        <p:nvSpPr>
          <p:cNvPr id="18" name="Rectangle 17"/>
          <p:cNvSpPr/>
          <p:nvPr/>
        </p:nvSpPr>
        <p:spPr>
          <a:xfrm>
            <a:off x="14478000" y="4457700"/>
            <a:ext cx="3352800" cy="44958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chemeClr val="tx2">
                    <a:lumMod val="75000"/>
                  </a:schemeClr>
                </a:solidFill>
              </a:rPr>
              <a:t> </a:t>
            </a:r>
            <a:r>
              <a:rPr lang="en-US" b="1" i="1" dirty="0">
                <a:solidFill>
                  <a:schemeClr val="tx2">
                    <a:lumMod val="75000"/>
                  </a:schemeClr>
                </a:solidFill>
              </a:rPr>
              <a:t>* Measurable Outcome</a:t>
            </a:r>
            <a:r>
              <a:rPr lang="en-US" dirty="0">
                <a:solidFill>
                  <a:schemeClr val="tx2">
                    <a:lumMod val="75000"/>
                  </a:schemeClr>
                </a:solidFill>
              </a:rPr>
              <a:t>: </a:t>
            </a:r>
            <a:r>
              <a:rPr lang="en-US" b="1" dirty="0">
                <a:solidFill>
                  <a:schemeClr val="accent1">
                    <a:lumMod val="75000"/>
                  </a:schemeClr>
                </a:solidFill>
              </a:rPr>
              <a:t>Improvement in the finance team's response to invoice and payment reports by 20%. </a:t>
            </a:r>
          </a:p>
          <a:p>
            <a:r>
              <a:rPr lang="en-US" b="1" dirty="0">
                <a:solidFill>
                  <a:schemeClr val="tx2">
                    <a:lumMod val="75000"/>
                  </a:schemeClr>
                </a:solidFill>
              </a:rPr>
              <a:t>*</a:t>
            </a:r>
            <a:r>
              <a:rPr lang="en-US" b="1" i="1" dirty="0">
                <a:solidFill>
                  <a:schemeClr val="tx2">
                    <a:lumMod val="75000"/>
                  </a:schemeClr>
                </a:solidFill>
              </a:rPr>
              <a:t>Measuremen</a:t>
            </a:r>
            <a:r>
              <a:rPr lang="en-US" b="1" dirty="0">
                <a:solidFill>
                  <a:schemeClr val="tx2">
                    <a:lumMod val="75000"/>
                  </a:schemeClr>
                </a:solidFill>
              </a:rPr>
              <a:t>t</a:t>
            </a:r>
            <a:r>
              <a:rPr lang="en-US" dirty="0">
                <a:solidFill>
                  <a:schemeClr val="tx2">
                    <a:lumMod val="75000"/>
                  </a:schemeClr>
                </a:solidFill>
              </a:rPr>
              <a:t>: </a:t>
            </a:r>
            <a:r>
              <a:rPr lang="en-US" b="1" dirty="0">
                <a:solidFill>
                  <a:schemeClr val="accent1">
                    <a:lumMod val="75000"/>
                  </a:schemeClr>
                </a:solidFill>
              </a:rPr>
              <a:t>Measure the time taken to prepare financial reports or process invoices between different finance teams before and after implementing the project. </a:t>
            </a:r>
          </a:p>
          <a:p>
            <a:r>
              <a:rPr lang="en-US" b="1" dirty="0">
                <a:solidFill>
                  <a:schemeClr val="tx2">
                    <a:lumMod val="75000"/>
                  </a:schemeClr>
                </a:solidFill>
              </a:rPr>
              <a:t>* </a:t>
            </a:r>
            <a:r>
              <a:rPr lang="en-US" b="1" i="1" dirty="0">
                <a:solidFill>
                  <a:schemeClr val="tx2">
                    <a:lumMod val="75000"/>
                  </a:schemeClr>
                </a:solidFill>
              </a:rPr>
              <a:t>Benefit</a:t>
            </a:r>
            <a:r>
              <a:rPr lang="en-US" dirty="0">
                <a:solidFill>
                  <a:schemeClr val="tx2">
                    <a:lumMod val="75000"/>
                  </a:schemeClr>
                </a:solidFill>
              </a:rPr>
              <a:t>: </a:t>
            </a:r>
            <a:r>
              <a:rPr lang="en-US" b="1" dirty="0">
                <a:solidFill>
                  <a:schemeClr val="accent1">
                    <a:lumMod val="75000"/>
                  </a:schemeClr>
                </a:solidFill>
              </a:rPr>
              <a:t>Increases the speed of financial decision-making and improves the efficiency of accounts payable management</a:t>
            </a:r>
            <a:r>
              <a:rPr lang="en-US" dirty="0">
                <a:solidFill>
                  <a:schemeClr val="tx2">
                    <a:lumMod val="75000"/>
                  </a:schemeClr>
                </a:solidFill>
              </a:rPr>
              <a:t>.</a:t>
            </a:r>
            <a:endParaRPr lang="ar-EG" dirty="0">
              <a:solidFill>
                <a:schemeClr val="tx2">
                  <a:lumMod val="75000"/>
                </a:schemeClr>
              </a:solidFill>
            </a:endParaRPr>
          </a:p>
        </p:txBody>
      </p:sp>
    </p:spTree>
    <p:extLst>
      <p:ext uri="{BB962C8B-B14F-4D97-AF65-F5344CB8AC3E}">
        <p14:creationId xmlns:p14="http://schemas.microsoft.com/office/powerpoint/2010/main" val="2213740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74779" y="-5604670"/>
            <a:ext cx="7931277" cy="8229600"/>
          </a:xfrm>
          <a:custGeom>
            <a:avLst/>
            <a:gdLst/>
            <a:ahLst/>
            <a:cxnLst/>
            <a:rect l="l" t="t" r="r" b="b"/>
            <a:pathLst>
              <a:path w="7931277" h="8229600">
                <a:moveTo>
                  <a:pt x="0" y="0"/>
                </a:moveTo>
                <a:lnTo>
                  <a:pt x="7931277" y="0"/>
                </a:lnTo>
                <a:lnTo>
                  <a:pt x="7931277" y="8229600"/>
                </a:lnTo>
                <a:lnTo>
                  <a:pt x="0" y="8229600"/>
                </a:lnTo>
                <a:lnTo>
                  <a:pt x="0" y="0"/>
                </a:lnTo>
                <a:close/>
              </a:path>
            </a:pathLst>
          </a:custGeom>
          <a:blipFill>
            <a:blip r:embed="rId3"/>
            <a:stretch>
              <a:fillRect/>
            </a:stretch>
          </a:blipFill>
        </p:spPr>
      </p:sp>
      <p:sp>
        <p:nvSpPr>
          <p:cNvPr id="4" name="Freeform 4"/>
          <p:cNvSpPr/>
          <p:nvPr/>
        </p:nvSpPr>
        <p:spPr>
          <a:xfrm>
            <a:off x="11400978" y="8191483"/>
            <a:ext cx="7931277" cy="8229600"/>
          </a:xfrm>
          <a:custGeom>
            <a:avLst/>
            <a:gdLst/>
            <a:ahLst/>
            <a:cxnLst/>
            <a:rect l="l" t="t" r="r" b="b"/>
            <a:pathLst>
              <a:path w="7931277" h="8229600">
                <a:moveTo>
                  <a:pt x="0" y="0"/>
                </a:moveTo>
                <a:lnTo>
                  <a:pt x="7931277" y="0"/>
                </a:lnTo>
                <a:lnTo>
                  <a:pt x="7931277" y="8229600"/>
                </a:lnTo>
                <a:lnTo>
                  <a:pt x="0" y="8229600"/>
                </a:lnTo>
                <a:lnTo>
                  <a:pt x="0" y="0"/>
                </a:lnTo>
                <a:close/>
              </a:path>
            </a:pathLst>
          </a:custGeom>
          <a:blipFill>
            <a:blip r:embed="rId3"/>
            <a:stretch>
              <a:fillRect/>
            </a:stretch>
          </a:blipFill>
        </p:spPr>
      </p:sp>
      <p:sp>
        <p:nvSpPr>
          <p:cNvPr id="11" name="TextBox 11"/>
          <p:cNvSpPr txBox="1"/>
          <p:nvPr/>
        </p:nvSpPr>
        <p:spPr>
          <a:xfrm>
            <a:off x="2456812" y="1714500"/>
            <a:ext cx="13306281" cy="9356408"/>
          </a:xfrm>
          <a:prstGeom prst="rect">
            <a:avLst/>
          </a:prstGeom>
        </p:spPr>
        <p:txBody>
          <a:bodyPr lIns="0" tIns="0" rIns="0" bIns="0" rtlCol="0" anchor="t">
            <a:spAutoFit/>
          </a:bodyPr>
          <a:lstStyle/>
          <a:p>
            <a:pPr algn="ctr"/>
            <a:r>
              <a:rPr lang="en-US" sz="7200" b="1" dirty="0">
                <a:solidFill>
                  <a:srgbClr val="FFFFFF"/>
                </a:solidFill>
                <a:latin typeface="Bricolage Grotesque Bold"/>
                <a:ea typeface="Bricolage Grotesque Bold"/>
                <a:cs typeface="Bricolage Grotesque Bold"/>
                <a:sym typeface="Bricolage Grotesque Bold"/>
              </a:rPr>
              <a:t>Summary of Potential Achievements:-</a:t>
            </a:r>
          </a:p>
          <a:p>
            <a:pPr algn="ctr"/>
            <a:endParaRPr lang="en-US" sz="7200" b="1" dirty="0">
              <a:solidFill>
                <a:srgbClr val="FFFFFF"/>
              </a:solidFill>
              <a:latin typeface="Bricolage Grotesque Bold"/>
              <a:ea typeface="Bricolage Grotesque Bold"/>
              <a:cs typeface="Bricolage Grotesque Bold"/>
              <a:sym typeface="Bricolage Grotesque Bold"/>
            </a:endParaRPr>
          </a:p>
          <a:p>
            <a:pPr algn="ctr">
              <a:lnSpc>
                <a:spcPct val="150000"/>
              </a:lnSpc>
            </a:pPr>
            <a:r>
              <a:rPr lang="en-US" sz="2800" b="1" dirty="0">
                <a:solidFill>
                  <a:srgbClr val="FFFFFF"/>
                </a:solidFill>
                <a:latin typeface="Bricolage Grotesque Bold"/>
                <a:ea typeface="Bricolage Grotesque Bold"/>
                <a:cs typeface="Bricolage Grotesque Bold"/>
                <a:sym typeface="Bricolage Grotesque Bold"/>
              </a:rPr>
              <a:t>By implementing an Oracle EBS R12 accounts payable project, you can achieve numerous measurable outcomes, such as reducing financial errors, improving cash flow, reducing operational costs, and increasing the accuracy of financial reports. These achievements will help improve the overall financial performance of the company and will be a valuable addition to your professional experience</a:t>
            </a:r>
            <a:r>
              <a:rPr lang="en-US" sz="2000" b="1" dirty="0">
                <a:solidFill>
                  <a:srgbClr val="FFFFFF"/>
                </a:solidFill>
                <a:latin typeface="Bricolage Grotesque Bold"/>
                <a:ea typeface="Bricolage Grotesque Bold"/>
                <a:cs typeface="Bricolage Grotesque Bold"/>
                <a:sym typeface="Bricolage Grotesque Bold"/>
              </a:rPr>
              <a:t>.</a:t>
            </a:r>
          </a:p>
          <a:p>
            <a:pPr algn="ctr">
              <a:lnSpc>
                <a:spcPts val="8443"/>
              </a:lnSpc>
            </a:pPr>
            <a:r>
              <a:rPr lang="en-US" sz="2000" b="1" dirty="0">
                <a:solidFill>
                  <a:srgbClr val="FFFFFF"/>
                </a:solidFill>
                <a:latin typeface="Bricolage Grotesque Bold"/>
                <a:ea typeface="Bricolage Grotesque Bold"/>
                <a:cs typeface="Bricolage Grotesque Bold"/>
                <a:sym typeface="Bricolage Grotesque Bold"/>
              </a:rPr>
              <a:t>  </a:t>
            </a:r>
          </a:p>
          <a:p>
            <a:pPr algn="ctr">
              <a:lnSpc>
                <a:spcPts val="8443"/>
              </a:lnSpc>
            </a:pPr>
            <a:endParaRPr lang="en-US" sz="10051" b="1" dirty="0">
              <a:solidFill>
                <a:srgbClr val="FFFFFF"/>
              </a:solidFill>
              <a:latin typeface="Bricolage Grotesque Bold"/>
              <a:ea typeface="Bricolage Grotesque Bold"/>
              <a:cs typeface="Bricolage Grotesque Bold"/>
              <a:sym typeface="Bricolage Grotesque Bold"/>
            </a:endParaRPr>
          </a:p>
        </p:txBody>
      </p:sp>
      <p:sp>
        <p:nvSpPr>
          <p:cNvPr id="12" name="Freeform 12"/>
          <p:cNvSpPr/>
          <p:nvPr/>
        </p:nvSpPr>
        <p:spPr>
          <a:xfrm>
            <a:off x="453982" y="8829268"/>
            <a:ext cx="3879756" cy="994188"/>
          </a:xfrm>
          <a:custGeom>
            <a:avLst/>
            <a:gdLst/>
            <a:ahLst/>
            <a:cxnLst/>
            <a:rect l="l" t="t" r="r" b="b"/>
            <a:pathLst>
              <a:path w="3879756" h="994188">
                <a:moveTo>
                  <a:pt x="0" y="0"/>
                </a:moveTo>
                <a:lnTo>
                  <a:pt x="3879756" y="0"/>
                </a:lnTo>
                <a:lnTo>
                  <a:pt x="3879756" y="994187"/>
                </a:lnTo>
                <a:lnTo>
                  <a:pt x="0" y="994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025824" y="463545"/>
            <a:ext cx="3808194" cy="975850"/>
          </a:xfrm>
          <a:custGeom>
            <a:avLst/>
            <a:gdLst/>
            <a:ahLst/>
            <a:cxnLst/>
            <a:rect l="l" t="t" r="r" b="b"/>
            <a:pathLst>
              <a:path w="3808194" h="975850">
                <a:moveTo>
                  <a:pt x="0" y="0"/>
                </a:moveTo>
                <a:lnTo>
                  <a:pt x="3808194" y="0"/>
                </a:lnTo>
                <a:lnTo>
                  <a:pt x="3808194" y="975850"/>
                </a:lnTo>
                <a:lnTo>
                  <a:pt x="0" y="9758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3602372" y="6172200"/>
            <a:ext cx="9724786" cy="8229600"/>
          </a:xfrm>
          <a:custGeom>
            <a:avLst/>
            <a:gdLst/>
            <a:ahLst/>
            <a:cxnLst/>
            <a:rect l="l" t="t" r="r" b="b"/>
            <a:pathLst>
              <a:path w="9724786" h="8229600">
                <a:moveTo>
                  <a:pt x="0" y="0"/>
                </a:moveTo>
                <a:lnTo>
                  <a:pt x="9724786" y="0"/>
                </a:lnTo>
                <a:lnTo>
                  <a:pt x="9724786" y="8229600"/>
                </a:lnTo>
                <a:lnTo>
                  <a:pt x="0" y="8229600"/>
                </a:lnTo>
                <a:lnTo>
                  <a:pt x="0" y="0"/>
                </a:lnTo>
                <a:close/>
              </a:path>
            </a:pathLst>
          </a:custGeom>
          <a:blipFill>
            <a:blip r:embed="rId3"/>
            <a:stretch>
              <a:fillRect/>
            </a:stretch>
          </a:blipFill>
        </p:spPr>
      </p:sp>
      <p:sp>
        <p:nvSpPr>
          <p:cNvPr id="4" name="Freeform 4"/>
          <p:cNvSpPr/>
          <p:nvPr/>
        </p:nvSpPr>
        <p:spPr>
          <a:xfrm flipH="1">
            <a:off x="11323945" y="-4982798"/>
            <a:ext cx="7931277" cy="8229600"/>
          </a:xfrm>
          <a:custGeom>
            <a:avLst/>
            <a:gdLst/>
            <a:ahLst/>
            <a:cxnLst/>
            <a:rect l="l" t="t" r="r" b="b"/>
            <a:pathLst>
              <a:path w="7931277" h="8229600">
                <a:moveTo>
                  <a:pt x="7931277" y="0"/>
                </a:moveTo>
                <a:lnTo>
                  <a:pt x="0" y="0"/>
                </a:lnTo>
                <a:lnTo>
                  <a:pt x="0" y="8229600"/>
                </a:lnTo>
                <a:lnTo>
                  <a:pt x="7931277" y="8229600"/>
                </a:lnTo>
                <a:lnTo>
                  <a:pt x="7931277" y="0"/>
                </a:lnTo>
                <a:close/>
              </a:path>
            </a:pathLst>
          </a:custGeom>
          <a:blipFill>
            <a:blip r:embed="rId4"/>
            <a:stretch>
              <a:fillRect/>
            </a:stretch>
          </a:blipFill>
        </p:spPr>
      </p:sp>
      <p:sp>
        <p:nvSpPr>
          <p:cNvPr id="5" name="TextBox 5"/>
          <p:cNvSpPr txBox="1"/>
          <p:nvPr/>
        </p:nvSpPr>
        <p:spPr>
          <a:xfrm>
            <a:off x="4906394" y="3601629"/>
            <a:ext cx="8475213" cy="3636191"/>
          </a:xfrm>
          <a:prstGeom prst="rect">
            <a:avLst/>
          </a:prstGeom>
        </p:spPr>
        <p:txBody>
          <a:bodyPr lIns="0" tIns="0" rIns="0" bIns="0" rtlCol="0" anchor="t">
            <a:spAutoFit/>
          </a:bodyPr>
          <a:lstStyle/>
          <a:p>
            <a:pPr algn="ctr">
              <a:lnSpc>
                <a:spcPts val="13593"/>
              </a:lnSpc>
            </a:pPr>
            <a:r>
              <a:rPr lang="en-US" sz="16182" b="1">
                <a:solidFill>
                  <a:srgbClr val="FFFFFF"/>
                </a:solidFill>
                <a:latin typeface="Bricolage Grotesque Bold"/>
                <a:ea typeface="Bricolage Grotesque Bold"/>
                <a:cs typeface="Bricolage Grotesque Bold"/>
                <a:sym typeface="Bricolage Grotesque Bold"/>
              </a:rPr>
              <a:t>THANK YOU</a:t>
            </a:r>
          </a:p>
        </p:txBody>
      </p:sp>
      <p:sp>
        <p:nvSpPr>
          <p:cNvPr id="6" name="Freeform 6"/>
          <p:cNvSpPr/>
          <p:nvPr/>
        </p:nvSpPr>
        <p:spPr>
          <a:xfrm flipH="1">
            <a:off x="630792" y="521126"/>
            <a:ext cx="3366371" cy="3185429"/>
          </a:xfrm>
          <a:custGeom>
            <a:avLst/>
            <a:gdLst/>
            <a:ahLst/>
            <a:cxnLst/>
            <a:rect l="l" t="t" r="r" b="b"/>
            <a:pathLst>
              <a:path w="3366371" h="3185429">
                <a:moveTo>
                  <a:pt x="3366371" y="0"/>
                </a:moveTo>
                <a:lnTo>
                  <a:pt x="0" y="0"/>
                </a:lnTo>
                <a:lnTo>
                  <a:pt x="0" y="3185429"/>
                </a:lnTo>
                <a:lnTo>
                  <a:pt x="3366371" y="3185429"/>
                </a:lnTo>
                <a:lnTo>
                  <a:pt x="336637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a:off x="14290837" y="6580445"/>
            <a:ext cx="3366371" cy="3185429"/>
          </a:xfrm>
          <a:custGeom>
            <a:avLst/>
            <a:gdLst/>
            <a:ahLst/>
            <a:cxnLst/>
            <a:rect l="l" t="t" r="r" b="b"/>
            <a:pathLst>
              <a:path w="3366371" h="3185429">
                <a:moveTo>
                  <a:pt x="3366371" y="0"/>
                </a:moveTo>
                <a:lnTo>
                  <a:pt x="0" y="0"/>
                </a:lnTo>
                <a:lnTo>
                  <a:pt x="0" y="3185429"/>
                </a:lnTo>
                <a:lnTo>
                  <a:pt x="3366371" y="3185429"/>
                </a:lnTo>
                <a:lnTo>
                  <a:pt x="3366371"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6867488" y="3566231"/>
            <a:ext cx="10384353" cy="8229600"/>
          </a:xfrm>
          <a:custGeom>
            <a:avLst/>
            <a:gdLst/>
            <a:ahLst/>
            <a:cxnLst/>
            <a:rect l="l" t="t" r="r" b="b"/>
            <a:pathLst>
              <a:path w="10384353" h="8229600">
                <a:moveTo>
                  <a:pt x="0" y="0"/>
                </a:moveTo>
                <a:lnTo>
                  <a:pt x="10384353" y="0"/>
                </a:lnTo>
                <a:lnTo>
                  <a:pt x="10384353" y="8229600"/>
                </a:lnTo>
                <a:lnTo>
                  <a:pt x="0" y="8229600"/>
                </a:lnTo>
                <a:lnTo>
                  <a:pt x="0" y="0"/>
                </a:lnTo>
                <a:close/>
              </a:path>
            </a:pathLst>
          </a:custGeom>
          <a:blipFill>
            <a:blip r:embed="rId3"/>
            <a:stretch>
              <a:fillRect/>
            </a:stretch>
          </a:blipFill>
        </p:spPr>
      </p:sp>
      <p:sp>
        <p:nvSpPr>
          <p:cNvPr id="4" name="Freeform 4"/>
          <p:cNvSpPr/>
          <p:nvPr/>
        </p:nvSpPr>
        <p:spPr>
          <a:xfrm flipH="1">
            <a:off x="10596593" y="-5005146"/>
            <a:ext cx="10384353" cy="8229600"/>
          </a:xfrm>
          <a:custGeom>
            <a:avLst/>
            <a:gdLst/>
            <a:ahLst/>
            <a:cxnLst/>
            <a:rect l="l" t="t" r="r" b="b"/>
            <a:pathLst>
              <a:path w="10384353" h="8229600">
                <a:moveTo>
                  <a:pt x="10384353" y="0"/>
                </a:moveTo>
                <a:lnTo>
                  <a:pt x="0" y="0"/>
                </a:lnTo>
                <a:lnTo>
                  <a:pt x="0" y="8229600"/>
                </a:lnTo>
                <a:lnTo>
                  <a:pt x="10384353" y="8229600"/>
                </a:lnTo>
                <a:lnTo>
                  <a:pt x="10384353" y="0"/>
                </a:lnTo>
                <a:close/>
              </a:path>
            </a:pathLst>
          </a:custGeom>
          <a:blipFill>
            <a:blip r:embed="rId3"/>
            <a:stretch>
              <a:fillRect/>
            </a:stretch>
          </a:blipFill>
        </p:spPr>
      </p:sp>
      <p:sp>
        <p:nvSpPr>
          <p:cNvPr id="5" name="TextBox 5"/>
          <p:cNvSpPr txBox="1"/>
          <p:nvPr/>
        </p:nvSpPr>
        <p:spPr>
          <a:xfrm>
            <a:off x="2472760" y="3086100"/>
            <a:ext cx="13306281" cy="960263"/>
          </a:xfrm>
          <a:prstGeom prst="rect">
            <a:avLst/>
          </a:prstGeom>
        </p:spPr>
        <p:txBody>
          <a:bodyPr lIns="0" tIns="0" rIns="0" bIns="0" rtlCol="0" anchor="t">
            <a:spAutoFit/>
          </a:bodyPr>
          <a:lstStyle/>
          <a:p>
            <a:pPr algn="ctr">
              <a:lnSpc>
                <a:spcPts val="8443"/>
              </a:lnSpc>
            </a:pPr>
            <a:r>
              <a:rPr lang="en-US" sz="4400" b="1" dirty="0">
                <a:solidFill>
                  <a:srgbClr val="FFFFFF"/>
                </a:solidFill>
                <a:latin typeface="Bricolage Grotesque Bold"/>
                <a:ea typeface="Bricolage Grotesque Bold"/>
                <a:cs typeface="Bricolage Grotesque Bold"/>
                <a:sym typeface="Bricolage Grotesque Bold"/>
              </a:rPr>
              <a:t>Project Description:-</a:t>
            </a:r>
          </a:p>
        </p:txBody>
      </p:sp>
      <p:sp>
        <p:nvSpPr>
          <p:cNvPr id="6" name="TextBox 6"/>
          <p:cNvSpPr txBox="1"/>
          <p:nvPr/>
        </p:nvSpPr>
        <p:spPr>
          <a:xfrm>
            <a:off x="3547669" y="4606298"/>
            <a:ext cx="11192662" cy="3877985"/>
          </a:xfrm>
          <a:prstGeom prst="rect">
            <a:avLst/>
          </a:prstGeom>
        </p:spPr>
        <p:txBody>
          <a:bodyPr lIns="0" tIns="0" rIns="0" bIns="0" rtlCol="0" anchor="t">
            <a:spAutoFit/>
          </a:bodyPr>
          <a:lstStyle/>
          <a:p>
            <a:pPr algn="ctr"/>
            <a:r>
              <a:rPr lang="en-US" sz="3600" dirty="0">
                <a:solidFill>
                  <a:srgbClr val="FFFFFF"/>
                </a:solidFill>
                <a:latin typeface="Bricolage Grotesque"/>
                <a:ea typeface="Bricolage Grotesque"/>
                <a:cs typeface="Bricolage Grotesque"/>
                <a:sym typeface="Bricolage Grotesque"/>
              </a:rPr>
              <a:t>This project focuses on training users on how to manage accounts payable operations in Oracle</a:t>
            </a:r>
          </a:p>
          <a:p>
            <a:pPr algn="ctr"/>
            <a:r>
              <a:rPr lang="en-US" sz="3600" dirty="0">
                <a:solidFill>
                  <a:srgbClr val="FFFFFF"/>
                </a:solidFill>
                <a:latin typeface="Bricolage Grotesque"/>
                <a:ea typeface="Bricolage Grotesque"/>
                <a:cs typeface="Bricolage Grotesque"/>
                <a:sym typeface="Bricolage Grotesque"/>
              </a:rPr>
              <a:t> ERP. It covers tasks like creating and managing</a:t>
            </a:r>
          </a:p>
          <a:p>
            <a:pPr algn="ctr"/>
            <a:r>
              <a:rPr lang="en-US" sz="3600" dirty="0">
                <a:solidFill>
                  <a:srgbClr val="FFFFFF"/>
                </a:solidFill>
                <a:latin typeface="Bricolage Grotesque"/>
                <a:ea typeface="Bricolage Grotesque"/>
                <a:cs typeface="Bricolage Grotesque"/>
                <a:sym typeface="Bricolage Grotesque"/>
              </a:rPr>
              <a:t> vendor invoices, processing payments, handling prepayments and advances, and performing</a:t>
            </a:r>
          </a:p>
          <a:p>
            <a:pPr algn="ctr"/>
            <a:r>
              <a:rPr lang="en-US" sz="3600" dirty="0">
                <a:solidFill>
                  <a:srgbClr val="FFFFFF"/>
                </a:solidFill>
                <a:latin typeface="Bricolage Grotesque"/>
                <a:ea typeface="Bricolage Grotesque"/>
                <a:cs typeface="Bricolage Grotesque"/>
                <a:sym typeface="Bricolage Grotesque"/>
              </a:rPr>
              <a:t> period-end closing activities. The goal is to ensure efficient and accurate accounts payable processes..</a:t>
            </a:r>
          </a:p>
        </p:txBody>
      </p:sp>
      <p:sp>
        <p:nvSpPr>
          <p:cNvPr id="7" name="Freeform 7"/>
          <p:cNvSpPr/>
          <p:nvPr/>
        </p:nvSpPr>
        <p:spPr>
          <a:xfrm>
            <a:off x="-991395" y="-1123731"/>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239205" y="7587701"/>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flipH="1">
            <a:off x="11658600" y="8648700"/>
            <a:ext cx="7885007" cy="5499792"/>
          </a:xfrm>
          <a:custGeom>
            <a:avLst/>
            <a:gdLst/>
            <a:ahLst/>
            <a:cxnLst/>
            <a:rect l="l" t="t" r="r" b="b"/>
            <a:pathLst>
              <a:path w="7885007" h="5499792">
                <a:moveTo>
                  <a:pt x="7885007" y="0"/>
                </a:moveTo>
                <a:lnTo>
                  <a:pt x="0" y="0"/>
                </a:lnTo>
                <a:lnTo>
                  <a:pt x="0" y="5499792"/>
                </a:lnTo>
                <a:lnTo>
                  <a:pt x="7885007" y="5499792"/>
                </a:lnTo>
                <a:lnTo>
                  <a:pt x="7885007" y="0"/>
                </a:lnTo>
                <a:close/>
              </a:path>
            </a:pathLst>
          </a:custGeom>
          <a:blipFill>
            <a:blip r:embed="rId3"/>
            <a:stretch>
              <a:fillRect/>
            </a:stretch>
          </a:blipFill>
        </p:spPr>
      </p:sp>
      <p:sp>
        <p:nvSpPr>
          <p:cNvPr id="4" name="Freeform 4"/>
          <p:cNvSpPr/>
          <p:nvPr/>
        </p:nvSpPr>
        <p:spPr>
          <a:xfrm flipH="1" flipV="1">
            <a:off x="-6172311" y="-4114800"/>
            <a:ext cx="10384353" cy="8229600"/>
          </a:xfrm>
          <a:custGeom>
            <a:avLst/>
            <a:gdLst/>
            <a:ahLst/>
            <a:cxnLst/>
            <a:rect l="l" t="t" r="r" b="b"/>
            <a:pathLst>
              <a:path w="10384353" h="8229600">
                <a:moveTo>
                  <a:pt x="10384353" y="8229600"/>
                </a:moveTo>
                <a:lnTo>
                  <a:pt x="0" y="8229600"/>
                </a:lnTo>
                <a:lnTo>
                  <a:pt x="0" y="0"/>
                </a:lnTo>
                <a:lnTo>
                  <a:pt x="10384353" y="0"/>
                </a:lnTo>
                <a:lnTo>
                  <a:pt x="10384353" y="8229600"/>
                </a:lnTo>
                <a:close/>
              </a:path>
            </a:pathLst>
          </a:custGeom>
          <a:blipFill>
            <a:blip r:embed="rId4"/>
            <a:stretch>
              <a:fillRect/>
            </a:stretch>
          </a:blipFill>
        </p:spPr>
      </p:sp>
      <p:sp>
        <p:nvSpPr>
          <p:cNvPr id="5" name="TextBox 5"/>
          <p:cNvSpPr txBox="1"/>
          <p:nvPr/>
        </p:nvSpPr>
        <p:spPr>
          <a:xfrm>
            <a:off x="2967724" y="400838"/>
            <a:ext cx="13306281" cy="5678734"/>
          </a:xfrm>
          <a:prstGeom prst="rect">
            <a:avLst/>
          </a:prstGeom>
        </p:spPr>
        <p:txBody>
          <a:bodyPr lIns="0" tIns="0" rIns="0" bIns="0" rtlCol="0" anchor="t">
            <a:spAutoFit/>
          </a:bodyPr>
          <a:lstStyle/>
          <a:p>
            <a:pPr algn="ctr"/>
            <a:r>
              <a:rPr lang="en-US" sz="10051" b="1" dirty="0">
                <a:solidFill>
                  <a:srgbClr val="FFFFFF"/>
                </a:solidFill>
                <a:latin typeface="Bricolage Grotesque Bold"/>
                <a:ea typeface="Bricolage Grotesque Bold"/>
                <a:cs typeface="Bricolage Grotesque Bold"/>
                <a:sym typeface="Bricolage Grotesque Bold"/>
              </a:rPr>
              <a:t>Before the project</a:t>
            </a:r>
          </a:p>
          <a:p>
            <a:r>
              <a:rPr lang="en-US" sz="2400" b="1" dirty="0">
                <a:solidFill>
                  <a:srgbClr val="FFFFFF"/>
                </a:solidFill>
                <a:latin typeface="Bricolage Grotesque Bold"/>
                <a:ea typeface="Bricolage Grotesque Bold"/>
                <a:cs typeface="Bricolage Grotesque Bold"/>
                <a:sym typeface="Bricolage Grotesque Bold"/>
              </a:rPr>
              <a:t>            </a:t>
            </a:r>
          </a:p>
          <a:p>
            <a:r>
              <a:rPr lang="en-US" sz="2400" b="1" dirty="0">
                <a:solidFill>
                  <a:srgbClr val="FFFFFF"/>
                </a:solidFill>
                <a:latin typeface="Bricolage Grotesque Bold"/>
                <a:ea typeface="Bricolage Grotesque Bold"/>
                <a:cs typeface="Bricolage Grotesque Bold"/>
                <a:sym typeface="Bricolage Grotesque Bold"/>
              </a:rPr>
              <a:t>            ●  Accounts payable processes before Oracle often involved manual, paper-based </a:t>
            </a:r>
          </a:p>
          <a:p>
            <a:r>
              <a:rPr lang="en-US" sz="2400" b="1" dirty="0">
                <a:solidFill>
                  <a:srgbClr val="FFFFFF"/>
                </a:solidFill>
                <a:latin typeface="Bricolage Grotesque Bold"/>
                <a:ea typeface="Bricolage Grotesque Bold"/>
                <a:cs typeface="Bricolage Grotesque Bold"/>
                <a:sym typeface="Bricolage Grotesque Bold"/>
              </a:rPr>
              <a:t>              systems that were prone to errors and inefficiencies.</a:t>
            </a:r>
          </a:p>
          <a:p>
            <a:r>
              <a:rPr lang="en-US" sz="2400" b="1" dirty="0">
                <a:solidFill>
                  <a:srgbClr val="FFFFFF"/>
                </a:solidFill>
                <a:latin typeface="Bricolage Grotesque Bold"/>
                <a:ea typeface="Bricolage Grotesque Bold"/>
                <a:cs typeface="Bricolage Grotesque Bold"/>
                <a:sym typeface="Bricolage Grotesque Bold"/>
              </a:rPr>
              <a:t>              here some manual methods :- </a:t>
            </a:r>
          </a:p>
          <a:p>
            <a:endParaRPr lang="en-US" sz="2400" b="1" dirty="0">
              <a:solidFill>
                <a:srgbClr val="FFFFFF"/>
              </a:solidFill>
              <a:latin typeface="Bricolage Grotesque Bold"/>
              <a:ea typeface="Bricolage Grotesque Bold"/>
              <a:cs typeface="Bricolage Grotesque Bold"/>
              <a:sym typeface="Bricolage Grotesque Bold"/>
            </a:endParaRPr>
          </a:p>
          <a:p>
            <a:endParaRPr lang="en-US" sz="2400" b="1" dirty="0">
              <a:solidFill>
                <a:srgbClr val="FFFFFF"/>
              </a:solidFill>
              <a:latin typeface="Bricolage Grotesque Bold"/>
              <a:ea typeface="Bricolage Grotesque Bold"/>
              <a:cs typeface="Bricolage Grotesque Bold"/>
              <a:sym typeface="Bricolage Grotesque Bold"/>
            </a:endParaRPr>
          </a:p>
          <a:p>
            <a:endParaRPr lang="en-US" sz="2400" b="1" dirty="0">
              <a:solidFill>
                <a:srgbClr val="FFFFFF"/>
              </a:solidFill>
              <a:latin typeface="Bricolage Grotesque Bold"/>
              <a:ea typeface="Bricolage Grotesque Bold"/>
              <a:cs typeface="Bricolage Grotesque Bold"/>
              <a:sym typeface="Bricolage Grotesque Bold"/>
            </a:endParaRPr>
          </a:p>
          <a:p>
            <a:pPr algn="ctr"/>
            <a:r>
              <a:rPr lang="en-US" sz="10051" b="1" dirty="0">
                <a:solidFill>
                  <a:srgbClr val="FFFFFF"/>
                </a:solidFill>
                <a:latin typeface="Bricolage Grotesque Bold"/>
                <a:ea typeface="Bricolage Grotesque Bold"/>
                <a:cs typeface="Bricolage Grotesque Bold"/>
                <a:sym typeface="Bricolage Grotesque Bold"/>
              </a:rPr>
              <a:t> </a:t>
            </a:r>
          </a:p>
        </p:txBody>
      </p:sp>
      <p:sp>
        <p:nvSpPr>
          <p:cNvPr id="6" name="TextBox 6"/>
          <p:cNvSpPr txBox="1"/>
          <p:nvPr/>
        </p:nvSpPr>
        <p:spPr>
          <a:xfrm>
            <a:off x="152400" y="5600700"/>
            <a:ext cx="17144097" cy="2154629"/>
          </a:xfrm>
          <a:prstGeom prst="rect">
            <a:avLst/>
          </a:prstGeom>
        </p:spPr>
        <p:txBody>
          <a:bodyPr wrap="square" lIns="0" tIns="0" rIns="0" bIns="0" rtlCol="0" anchor="t">
            <a:spAutoFit/>
          </a:bodyPr>
          <a:lstStyle/>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8" name="Freeform 8"/>
          <p:cNvSpPr/>
          <p:nvPr/>
        </p:nvSpPr>
        <p:spPr>
          <a:xfrm>
            <a:off x="453982" y="8829268"/>
            <a:ext cx="3879756" cy="994188"/>
          </a:xfrm>
          <a:custGeom>
            <a:avLst/>
            <a:gdLst/>
            <a:ahLst/>
            <a:cxnLst/>
            <a:rect l="l" t="t" r="r" b="b"/>
            <a:pathLst>
              <a:path w="3879756" h="994188">
                <a:moveTo>
                  <a:pt x="0" y="0"/>
                </a:moveTo>
                <a:lnTo>
                  <a:pt x="3879756" y="0"/>
                </a:lnTo>
                <a:lnTo>
                  <a:pt x="3879756" y="994187"/>
                </a:lnTo>
                <a:lnTo>
                  <a:pt x="0" y="994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5392400" y="434224"/>
            <a:ext cx="3808194" cy="975850"/>
          </a:xfrm>
          <a:custGeom>
            <a:avLst/>
            <a:gdLst/>
            <a:ahLst/>
            <a:cxnLst/>
            <a:rect l="l" t="t" r="r" b="b"/>
            <a:pathLst>
              <a:path w="3808194" h="975850">
                <a:moveTo>
                  <a:pt x="0" y="0"/>
                </a:moveTo>
                <a:lnTo>
                  <a:pt x="3808194" y="0"/>
                </a:lnTo>
                <a:lnTo>
                  <a:pt x="3808194" y="975850"/>
                </a:lnTo>
                <a:lnTo>
                  <a:pt x="0" y="9758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Rounded Rectangle 13"/>
          <p:cNvSpPr/>
          <p:nvPr/>
        </p:nvSpPr>
        <p:spPr>
          <a:xfrm>
            <a:off x="690292" y="4258283"/>
            <a:ext cx="2330540" cy="1284051"/>
          </a:xfrm>
          <a:prstGeom prst="roundRect">
            <a:avLst/>
          </a:prstGeom>
          <a:solidFill>
            <a:schemeClr val="accent1">
              <a:lumMod val="40000"/>
              <a:lumOff val="60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Receiving and Reviewing Invoices</a:t>
            </a:r>
            <a:endParaRPr lang="ar-EG" sz="2000" b="1" dirty="0">
              <a:solidFill>
                <a:schemeClr val="tx1"/>
              </a:solidFill>
            </a:endParaRPr>
          </a:p>
        </p:txBody>
      </p:sp>
      <p:sp>
        <p:nvSpPr>
          <p:cNvPr id="15" name="Rounded Rectangle 14"/>
          <p:cNvSpPr/>
          <p:nvPr/>
        </p:nvSpPr>
        <p:spPr>
          <a:xfrm>
            <a:off x="4038600" y="4258283"/>
            <a:ext cx="2231956" cy="1318097"/>
          </a:xfrm>
          <a:prstGeom prst="roundRect">
            <a:avLst/>
          </a:prstGeom>
          <a:solidFill>
            <a:schemeClr val="accent1">
              <a:lumMod val="40000"/>
              <a:lumOff val="60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Three-Way Matching</a:t>
            </a:r>
            <a:endParaRPr lang="ar-EG" sz="2000" b="1" dirty="0">
              <a:solidFill>
                <a:schemeClr val="tx1"/>
              </a:solidFill>
            </a:endParaRPr>
          </a:p>
        </p:txBody>
      </p:sp>
      <p:sp>
        <p:nvSpPr>
          <p:cNvPr id="16" name="Rounded Rectangle 15"/>
          <p:cNvSpPr/>
          <p:nvPr/>
        </p:nvSpPr>
        <p:spPr>
          <a:xfrm>
            <a:off x="7467600" y="4258283"/>
            <a:ext cx="2057400" cy="1318097"/>
          </a:xfrm>
          <a:prstGeom prst="roundRect">
            <a:avLst/>
          </a:prstGeom>
          <a:solidFill>
            <a:schemeClr val="accent1">
              <a:lumMod val="40000"/>
              <a:lumOff val="60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Coding and Approval</a:t>
            </a:r>
            <a:endParaRPr lang="ar-EG" sz="2000" b="1" dirty="0">
              <a:solidFill>
                <a:schemeClr val="tx1"/>
              </a:solidFill>
            </a:endParaRPr>
          </a:p>
        </p:txBody>
      </p:sp>
      <p:sp>
        <p:nvSpPr>
          <p:cNvPr id="17" name="Rounded Rectangle 16"/>
          <p:cNvSpPr/>
          <p:nvPr/>
        </p:nvSpPr>
        <p:spPr>
          <a:xfrm>
            <a:off x="10188024" y="4258284"/>
            <a:ext cx="2133600" cy="1284051"/>
          </a:xfrm>
          <a:prstGeom prst="roundRect">
            <a:avLst/>
          </a:prstGeom>
          <a:solidFill>
            <a:schemeClr val="accent1">
              <a:lumMod val="40000"/>
              <a:lumOff val="60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Voucher Creation</a:t>
            </a:r>
            <a:endParaRPr lang="ar-EG" sz="2000" b="1" dirty="0">
              <a:solidFill>
                <a:schemeClr val="tx1"/>
              </a:solidFill>
            </a:endParaRPr>
          </a:p>
        </p:txBody>
      </p:sp>
      <p:sp>
        <p:nvSpPr>
          <p:cNvPr id="18" name="Rounded Rectangle 17"/>
          <p:cNvSpPr/>
          <p:nvPr/>
        </p:nvSpPr>
        <p:spPr>
          <a:xfrm rot="10800000" flipV="1">
            <a:off x="13406954" y="4248556"/>
            <a:ext cx="1985446" cy="1327825"/>
          </a:xfrm>
          <a:prstGeom prst="roundRect">
            <a:avLst/>
          </a:prstGeom>
          <a:solidFill>
            <a:schemeClr val="accent1">
              <a:lumMod val="40000"/>
              <a:lumOff val="60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Check Preparation and Mailing</a:t>
            </a:r>
            <a:endParaRPr lang="ar-EG" sz="2000" b="1" dirty="0">
              <a:solidFill>
                <a:schemeClr val="tx1"/>
              </a:solidFill>
            </a:endParaRPr>
          </a:p>
        </p:txBody>
      </p:sp>
      <p:sp>
        <p:nvSpPr>
          <p:cNvPr id="19" name="Rounded Rectangle 18"/>
          <p:cNvSpPr/>
          <p:nvPr/>
        </p:nvSpPr>
        <p:spPr>
          <a:xfrm rot="10800000" flipV="1">
            <a:off x="15959218" y="4258284"/>
            <a:ext cx="1981200" cy="1284051"/>
          </a:xfrm>
          <a:prstGeom prst="roundRect">
            <a:avLst/>
          </a:prstGeom>
          <a:solidFill>
            <a:schemeClr val="accent1">
              <a:lumMod val="40000"/>
              <a:lumOff val="60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 Filing and Recordkeeping</a:t>
            </a:r>
            <a:endParaRPr lang="ar-EG" sz="2000" b="1" dirty="0">
              <a:solidFill>
                <a:schemeClr val="tx1"/>
              </a:solidFill>
            </a:endParaRPr>
          </a:p>
        </p:txBody>
      </p:sp>
      <p:cxnSp>
        <p:nvCxnSpPr>
          <p:cNvPr id="21" name="Straight Arrow Connector 20"/>
          <p:cNvCxnSpPr/>
          <p:nvPr/>
        </p:nvCxnSpPr>
        <p:spPr>
          <a:xfrm>
            <a:off x="1855562" y="5600700"/>
            <a:ext cx="0" cy="4788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0292" y="6438900"/>
            <a:ext cx="2330540" cy="20574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2">
                    <a:lumMod val="75000"/>
                  </a:schemeClr>
                </a:solidFill>
              </a:rPr>
              <a:t> * Invoices were received from vendors in paper format.</a:t>
            </a:r>
          </a:p>
          <a:p>
            <a:pPr algn="ctr"/>
            <a:r>
              <a:rPr lang="en-US" b="1" dirty="0">
                <a:solidFill>
                  <a:schemeClr val="tx2">
                    <a:lumMod val="75000"/>
                  </a:schemeClr>
                </a:solidFill>
              </a:rPr>
              <a:t>* They were reviewed for accuracy, completeness, and authorization</a:t>
            </a:r>
            <a:r>
              <a:rPr lang="en-US" b="1" dirty="0">
                <a:solidFill>
                  <a:schemeClr val="tx1"/>
                </a:solidFill>
              </a:rPr>
              <a:t>.</a:t>
            </a:r>
            <a:endParaRPr lang="ar-EG" b="1" dirty="0">
              <a:solidFill>
                <a:schemeClr val="tx1"/>
              </a:solidFill>
            </a:endParaRPr>
          </a:p>
        </p:txBody>
      </p:sp>
      <p:cxnSp>
        <p:nvCxnSpPr>
          <p:cNvPr id="24" name="Straight Arrow Connector 23"/>
          <p:cNvCxnSpPr/>
          <p:nvPr/>
        </p:nvCxnSpPr>
        <p:spPr>
          <a:xfrm>
            <a:off x="5154578" y="5600700"/>
            <a:ext cx="0" cy="4788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496300" y="5600700"/>
            <a:ext cx="0" cy="4788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1254824" y="5600700"/>
            <a:ext cx="0" cy="4788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4399677" y="5600700"/>
            <a:ext cx="0" cy="4788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6949818" y="5600700"/>
            <a:ext cx="0" cy="4788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038600" y="6438900"/>
            <a:ext cx="2231956" cy="20574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2">
                    <a:lumMod val="75000"/>
                  </a:schemeClr>
                </a:solidFill>
              </a:rPr>
              <a:t> * Purchase orders (POs) were compared to invoices and receiving reports to ensure they matched in terms of quantity, price, and vendor</a:t>
            </a:r>
            <a:r>
              <a:rPr lang="en-US" dirty="0"/>
              <a:t>.</a:t>
            </a:r>
            <a:endParaRPr lang="ar-EG" dirty="0"/>
          </a:p>
        </p:txBody>
      </p:sp>
      <p:sp>
        <p:nvSpPr>
          <p:cNvPr id="34" name="Rectangle 33"/>
          <p:cNvSpPr/>
          <p:nvPr/>
        </p:nvSpPr>
        <p:spPr>
          <a:xfrm>
            <a:off x="7315200" y="6438900"/>
            <a:ext cx="2057400" cy="25146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2">
                    <a:lumMod val="75000"/>
                  </a:schemeClr>
                </a:solidFill>
              </a:rPr>
              <a:t>* Invoices were coded to the appropriate general ledger (GL) accounts. * They were routed for approval based on predetermined thresholds</a:t>
            </a:r>
            <a:endParaRPr lang="ar-EG" b="1" dirty="0">
              <a:solidFill>
                <a:schemeClr val="tx2">
                  <a:lumMod val="75000"/>
                </a:schemeClr>
              </a:solidFill>
            </a:endParaRPr>
          </a:p>
        </p:txBody>
      </p:sp>
      <p:sp>
        <p:nvSpPr>
          <p:cNvPr id="35" name="Rectangle 34"/>
          <p:cNvSpPr/>
          <p:nvPr/>
        </p:nvSpPr>
        <p:spPr>
          <a:xfrm>
            <a:off x="10188024" y="6438900"/>
            <a:ext cx="2133600" cy="20574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2">
                    <a:lumMod val="75000"/>
                  </a:schemeClr>
                </a:solidFill>
              </a:rPr>
              <a:t>* A voucher was created for each approved invoice, summarizing the details and assigning a unique number</a:t>
            </a:r>
            <a:r>
              <a:rPr lang="en-US" dirty="0"/>
              <a:t>.</a:t>
            </a:r>
            <a:endParaRPr lang="ar-EG" dirty="0"/>
          </a:p>
        </p:txBody>
      </p:sp>
      <p:sp>
        <p:nvSpPr>
          <p:cNvPr id="36" name="Rectangle 35"/>
          <p:cNvSpPr/>
          <p:nvPr/>
        </p:nvSpPr>
        <p:spPr>
          <a:xfrm>
            <a:off x="13406954" y="6438900"/>
            <a:ext cx="1985446" cy="20574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2">
                    <a:lumMod val="75000"/>
                  </a:schemeClr>
                </a:solidFill>
              </a:rPr>
              <a:t>* Checks were cut and mailed to vendors based on the voucher information</a:t>
            </a:r>
            <a:endParaRPr lang="ar-EG" b="1" dirty="0">
              <a:solidFill>
                <a:schemeClr val="tx2">
                  <a:lumMod val="75000"/>
                </a:schemeClr>
              </a:solidFill>
            </a:endParaRPr>
          </a:p>
        </p:txBody>
      </p:sp>
      <p:sp>
        <p:nvSpPr>
          <p:cNvPr id="37" name="Rectangle 36"/>
          <p:cNvSpPr/>
          <p:nvPr/>
        </p:nvSpPr>
        <p:spPr>
          <a:xfrm>
            <a:off x="15959218" y="6438900"/>
            <a:ext cx="1981199" cy="2057400"/>
          </a:xfrm>
          <a:prstGeom prst="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2">
                    <a:lumMod val="75000"/>
                  </a:schemeClr>
                </a:solidFill>
              </a:rPr>
              <a:t>* Invoices, vouchers, and checks were filed for future reference and audit purposes</a:t>
            </a:r>
            <a:r>
              <a:rPr lang="en-US" dirty="0"/>
              <a:t>.</a:t>
            </a:r>
            <a:endParaRPr lang="ar-E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6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721565" y="-1721196"/>
            <a:ext cx="7885007" cy="5499792"/>
          </a:xfrm>
          <a:custGeom>
            <a:avLst/>
            <a:gdLst/>
            <a:ahLst/>
            <a:cxnLst/>
            <a:rect l="l" t="t" r="r" b="b"/>
            <a:pathLst>
              <a:path w="7885007" h="5499792">
                <a:moveTo>
                  <a:pt x="0" y="0"/>
                </a:moveTo>
                <a:lnTo>
                  <a:pt x="7885006" y="0"/>
                </a:lnTo>
                <a:lnTo>
                  <a:pt x="7885006" y="5499792"/>
                </a:lnTo>
                <a:lnTo>
                  <a:pt x="0" y="5499792"/>
                </a:lnTo>
                <a:lnTo>
                  <a:pt x="0" y="0"/>
                </a:lnTo>
                <a:close/>
              </a:path>
            </a:pathLst>
          </a:custGeom>
          <a:blipFill>
            <a:blip r:embed="rId3"/>
            <a:stretch>
              <a:fillRect/>
            </a:stretch>
          </a:blipFill>
        </p:spPr>
      </p:sp>
      <p:sp>
        <p:nvSpPr>
          <p:cNvPr id="4" name="Freeform 4"/>
          <p:cNvSpPr/>
          <p:nvPr/>
        </p:nvSpPr>
        <p:spPr>
          <a:xfrm flipH="1">
            <a:off x="-7010401" y="6927355"/>
            <a:ext cx="7885007" cy="5499792"/>
          </a:xfrm>
          <a:custGeom>
            <a:avLst/>
            <a:gdLst/>
            <a:ahLst/>
            <a:cxnLst/>
            <a:rect l="l" t="t" r="r" b="b"/>
            <a:pathLst>
              <a:path w="7885007" h="5499792">
                <a:moveTo>
                  <a:pt x="7885006" y="0"/>
                </a:moveTo>
                <a:lnTo>
                  <a:pt x="0" y="0"/>
                </a:lnTo>
                <a:lnTo>
                  <a:pt x="0" y="5499793"/>
                </a:lnTo>
                <a:lnTo>
                  <a:pt x="7885006" y="5499793"/>
                </a:lnTo>
                <a:lnTo>
                  <a:pt x="7885006" y="0"/>
                </a:lnTo>
                <a:close/>
              </a:path>
            </a:pathLst>
          </a:custGeom>
          <a:blipFill>
            <a:blip r:embed="rId3"/>
            <a:stretch>
              <a:fillRect/>
            </a:stretch>
          </a:blipFill>
        </p:spPr>
      </p:sp>
      <p:sp>
        <p:nvSpPr>
          <p:cNvPr id="5" name="TextBox 5"/>
          <p:cNvSpPr txBox="1"/>
          <p:nvPr/>
        </p:nvSpPr>
        <p:spPr>
          <a:xfrm>
            <a:off x="2156779" y="723900"/>
            <a:ext cx="13306281" cy="1187723"/>
          </a:xfrm>
          <a:prstGeom prst="rect">
            <a:avLst/>
          </a:prstGeom>
        </p:spPr>
        <p:txBody>
          <a:bodyPr lIns="0" tIns="0" rIns="0" bIns="0" rtlCol="0" anchor="t">
            <a:spAutoFit/>
          </a:bodyPr>
          <a:lstStyle/>
          <a:p>
            <a:pPr algn="ctr">
              <a:lnSpc>
                <a:spcPts val="8443"/>
              </a:lnSpc>
            </a:pPr>
            <a:r>
              <a:rPr lang="en-US" sz="10051" b="1" dirty="0">
                <a:solidFill>
                  <a:srgbClr val="FFFFFF"/>
                </a:solidFill>
                <a:latin typeface="Bricolage Grotesque Bold"/>
                <a:ea typeface="Bricolage Grotesque Bold"/>
                <a:cs typeface="Bricolage Grotesque Bold"/>
                <a:sym typeface="Bricolage Grotesque Bold"/>
              </a:rPr>
              <a:t>PROCESS</a:t>
            </a:r>
          </a:p>
        </p:txBody>
      </p:sp>
      <p:sp>
        <p:nvSpPr>
          <p:cNvPr id="6" name="TextBox 6"/>
          <p:cNvSpPr txBox="1"/>
          <p:nvPr/>
        </p:nvSpPr>
        <p:spPr>
          <a:xfrm>
            <a:off x="1622489" y="1638300"/>
            <a:ext cx="11643667" cy="5534849"/>
          </a:xfrm>
          <a:prstGeom prst="rect">
            <a:avLst/>
          </a:prstGeom>
        </p:spPr>
        <p:txBody>
          <a:bodyPr lIns="0" tIns="0" rIns="0" bIns="0" rtlCol="0" anchor="t">
            <a:spAutoFit/>
          </a:bodyPr>
          <a:lstStyle/>
          <a:p>
            <a:endParaRPr lang="en-US" sz="3200" b="1" dirty="0">
              <a:solidFill>
                <a:srgbClr val="FFFFFF"/>
              </a:solidFill>
              <a:latin typeface="Berlin Sans FB Demi" pitchFamily="34" charset="0"/>
              <a:ea typeface="Bricolage Grotesque"/>
              <a:cs typeface="Bricolage Grotesque"/>
              <a:sym typeface="Bricolage Grotesque"/>
            </a:endParaRPr>
          </a:p>
          <a:p>
            <a:r>
              <a:rPr lang="en-US" sz="3200" b="1" dirty="0">
                <a:solidFill>
                  <a:schemeClr val="tx2">
                    <a:lumMod val="40000"/>
                    <a:lumOff val="60000"/>
                  </a:schemeClr>
                </a:solidFill>
                <a:latin typeface="Berlin Sans FB Demi" pitchFamily="34" charset="0"/>
                <a:ea typeface="Bricolage Grotesque"/>
                <a:cs typeface="Bricolage Grotesque"/>
                <a:sym typeface="Bricolage Grotesque"/>
              </a:rPr>
              <a:t>The process for resolving this problem involves these key stages:-</a:t>
            </a:r>
          </a:p>
          <a:p>
            <a:endParaRPr lang="en-US" sz="3200" b="1" dirty="0">
              <a:solidFill>
                <a:schemeClr val="tx2">
                  <a:lumMod val="40000"/>
                  <a:lumOff val="60000"/>
                </a:schemeClr>
              </a:solidFill>
              <a:latin typeface="Berlin Sans FB Demi" pitchFamily="34" charset="0"/>
              <a:ea typeface="Bricolage Grotesque"/>
              <a:cs typeface="Bricolage Grotesque"/>
              <a:sym typeface="Bricolage Grotesque"/>
            </a:endParaRPr>
          </a:p>
          <a:p>
            <a:r>
              <a:rPr lang="en-US" sz="3200" dirty="0">
                <a:solidFill>
                  <a:srgbClr val="FFFFFF"/>
                </a:solidFill>
                <a:latin typeface="Bricolage Grotesque"/>
                <a:ea typeface="Bricolage Grotesque"/>
                <a:cs typeface="Bricolage Grotesque"/>
                <a:sym typeface="Bricolage Grotesque"/>
              </a:rPr>
              <a:t> </a:t>
            </a:r>
            <a:r>
              <a:rPr lang="en-US" sz="2800" dirty="0">
                <a:solidFill>
                  <a:srgbClr val="FFFFFF"/>
                </a:solidFill>
                <a:latin typeface="Bricolage Grotesque"/>
                <a:ea typeface="Bricolage Grotesque"/>
                <a:cs typeface="Bricolage Grotesque"/>
                <a:sym typeface="Bricolage Grotesque"/>
              </a:rPr>
              <a:t>1- Vendor invoices and billing.</a:t>
            </a:r>
          </a:p>
          <a:p>
            <a:pPr>
              <a:lnSpc>
                <a:spcPct val="150000"/>
              </a:lnSpc>
            </a:pPr>
            <a:r>
              <a:rPr lang="en-US" sz="2800" dirty="0">
                <a:solidFill>
                  <a:srgbClr val="FFFFFF"/>
                </a:solidFill>
                <a:latin typeface="Bricolage Grotesque"/>
                <a:ea typeface="Bricolage Grotesque"/>
                <a:cs typeface="Bricolage Grotesque"/>
                <a:sym typeface="Bricolage Grotesque"/>
              </a:rPr>
              <a:t>2- Payment processing and cash management.</a:t>
            </a:r>
          </a:p>
          <a:p>
            <a:pPr>
              <a:lnSpc>
                <a:spcPct val="150000"/>
              </a:lnSpc>
            </a:pPr>
            <a:r>
              <a:rPr lang="en-US" sz="2800" dirty="0">
                <a:solidFill>
                  <a:srgbClr val="FFFFFF"/>
                </a:solidFill>
                <a:latin typeface="Bricolage Grotesque"/>
                <a:ea typeface="Bricolage Grotesque"/>
                <a:cs typeface="Bricolage Grotesque"/>
                <a:sym typeface="Bricolage Grotesque"/>
              </a:rPr>
              <a:t>3- Period-End closing and reporting</a:t>
            </a:r>
            <a:r>
              <a:rPr lang="en-US" sz="3200" dirty="0">
                <a:solidFill>
                  <a:srgbClr val="FFFFFF"/>
                </a:solidFill>
                <a:latin typeface="Bricolage Grotesque"/>
                <a:ea typeface="Bricolage Grotesque"/>
                <a:cs typeface="Bricolage Grotesque"/>
                <a:sym typeface="Bricolage Grotesque"/>
              </a:rPr>
              <a:t>.</a:t>
            </a: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7" name="TextBox 7"/>
          <p:cNvSpPr txBox="1"/>
          <p:nvPr/>
        </p:nvSpPr>
        <p:spPr>
          <a:xfrm>
            <a:off x="537175" y="5753100"/>
            <a:ext cx="17213649" cy="7848302"/>
          </a:xfrm>
          <a:prstGeom prst="rect">
            <a:avLst/>
          </a:prstGeom>
        </p:spPr>
        <p:txBody>
          <a:bodyPr wrap="square" lIns="0" tIns="0" rIns="0" bIns="0" rtlCol="0" anchor="t">
            <a:spAutoFit/>
          </a:bodyPr>
          <a:lstStyle/>
          <a:p>
            <a:pPr algn="ctr">
              <a:lnSpc>
                <a:spcPts val="3379"/>
              </a:lnSpc>
            </a:pPr>
            <a:r>
              <a:rPr lang="en-US" sz="3200" b="1" dirty="0">
                <a:solidFill>
                  <a:schemeClr val="tx2">
                    <a:lumMod val="40000"/>
                    <a:lumOff val="60000"/>
                  </a:schemeClr>
                </a:solidFill>
                <a:latin typeface="Bricolage Grotesque"/>
                <a:ea typeface="Bricolage Grotesque"/>
                <a:cs typeface="Bricolage Grotesque"/>
                <a:sym typeface="Bricolage Grotesque"/>
              </a:rPr>
              <a:t>Stage one :- Vendor invoices and billing</a:t>
            </a: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endParaRPr lang="en-US" sz="2413" dirty="0">
              <a:solidFill>
                <a:srgbClr val="FFFFFF"/>
              </a:solidFill>
              <a:latin typeface="Bricolage Grotesque"/>
              <a:ea typeface="Bricolage Grotesque"/>
              <a:cs typeface="Bricolage Grotesque"/>
              <a:sym typeface="Bricolage Grotesque"/>
            </a:endParaRPr>
          </a:p>
          <a:p>
            <a:pPr>
              <a:lnSpc>
                <a:spcPts val="3379"/>
              </a:lnSpc>
            </a:pPr>
            <a:r>
              <a:rPr lang="en-US" sz="2413" dirty="0">
                <a:solidFill>
                  <a:srgbClr val="FFFFFF"/>
                </a:solidFill>
                <a:latin typeface="Bricolage Grotesque"/>
                <a:ea typeface="Bricolage Grotesque"/>
                <a:cs typeface="Bricolage Grotesque"/>
                <a:sym typeface="Bricolage Grotesque"/>
              </a:rPr>
              <a:t> </a:t>
            </a:r>
          </a:p>
          <a:p>
            <a:pPr>
              <a:lnSpc>
                <a:spcPts val="3379"/>
              </a:lnSpc>
            </a:pPr>
            <a:r>
              <a:rPr lang="en-US" sz="2413" dirty="0">
                <a:solidFill>
                  <a:srgbClr val="FFFFFF"/>
                </a:solidFill>
                <a:latin typeface="Bricolage Grotesque"/>
                <a:ea typeface="Bricolage Grotesque"/>
                <a:cs typeface="Bricolage Grotesque"/>
                <a:sym typeface="Bricolage Grotesque"/>
              </a:rPr>
              <a:t> 1-  </a:t>
            </a:r>
            <a:r>
              <a:rPr lang="en-US" sz="2413" b="1" dirty="0">
                <a:solidFill>
                  <a:srgbClr val="FFFFFF"/>
                </a:solidFill>
                <a:latin typeface="Bricolage Grotesque"/>
                <a:ea typeface="Bricolage Grotesque"/>
                <a:cs typeface="Bricolage Grotesque"/>
                <a:sym typeface="Bricolage Grotesque"/>
              </a:rPr>
              <a:t>First of all we should access the Invoicing Module By Logging  in to Oracle EBS R12 and navigate to the Invoicing   </a:t>
            </a:r>
          </a:p>
          <a:p>
            <a:pPr>
              <a:lnSpc>
                <a:spcPts val="3379"/>
              </a:lnSpc>
            </a:pPr>
            <a:r>
              <a:rPr lang="en-US" sz="2413" b="1" dirty="0">
                <a:solidFill>
                  <a:srgbClr val="FFFFFF"/>
                </a:solidFill>
                <a:latin typeface="Bricolage Grotesque"/>
                <a:ea typeface="Bricolage Grotesque"/>
                <a:cs typeface="Bricolage Grotesque"/>
                <a:sym typeface="Bricolage Grotesque"/>
              </a:rPr>
              <a:t>      module.      </a:t>
            </a:r>
          </a:p>
          <a:p>
            <a:pPr>
              <a:lnSpc>
                <a:spcPts val="3379"/>
              </a:lnSpc>
            </a:pPr>
            <a:r>
              <a:rPr lang="en-US" sz="2413" b="1" dirty="0">
                <a:solidFill>
                  <a:srgbClr val="FFFFFF"/>
                </a:solidFill>
                <a:latin typeface="Bricolage Grotesque"/>
                <a:ea typeface="Bricolage Grotesque"/>
                <a:cs typeface="Bricolage Grotesque"/>
                <a:sym typeface="Bricolage Grotesque"/>
              </a:rPr>
              <a:t>      This is typically found under the "Payables"  menu. And then we Choose the "Create Invoice"  </a:t>
            </a:r>
          </a:p>
          <a:p>
            <a:pPr>
              <a:lnSpc>
                <a:spcPts val="3379"/>
              </a:lnSpc>
            </a:pPr>
            <a:r>
              <a:rPr lang="en-US" sz="2413" b="1" dirty="0">
                <a:solidFill>
                  <a:srgbClr val="FFFFFF"/>
                </a:solidFill>
                <a:latin typeface="Bricolage Grotesque"/>
                <a:ea typeface="Bricolage Grotesque"/>
                <a:cs typeface="Bricolage Grotesque"/>
                <a:sym typeface="Bricolage Grotesque"/>
              </a:rPr>
              <a:t>      option.</a:t>
            </a: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p:txBody>
      </p:sp>
      <p:sp>
        <p:nvSpPr>
          <p:cNvPr id="8" name="Freeform 8"/>
          <p:cNvSpPr/>
          <p:nvPr/>
        </p:nvSpPr>
        <p:spPr>
          <a:xfrm>
            <a:off x="152400" y="86282"/>
            <a:ext cx="3432694" cy="2462958"/>
          </a:xfrm>
          <a:custGeom>
            <a:avLst/>
            <a:gdLst/>
            <a:ahLst/>
            <a:cxnLst/>
            <a:rect l="l" t="t" r="r" b="b"/>
            <a:pathLst>
              <a:path w="3432694" h="2462958">
                <a:moveTo>
                  <a:pt x="0" y="0"/>
                </a:moveTo>
                <a:lnTo>
                  <a:pt x="3432693" y="0"/>
                </a:lnTo>
                <a:lnTo>
                  <a:pt x="3432693" y="2462957"/>
                </a:lnTo>
                <a:lnTo>
                  <a:pt x="0" y="24629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flipV="1">
            <a:off x="14758854" y="9036876"/>
            <a:ext cx="3432694" cy="2462958"/>
          </a:xfrm>
          <a:custGeom>
            <a:avLst/>
            <a:gdLst/>
            <a:ahLst/>
            <a:cxnLst/>
            <a:rect l="l" t="t" r="r" b="b"/>
            <a:pathLst>
              <a:path w="3432694" h="2462958">
                <a:moveTo>
                  <a:pt x="3432693" y="2462957"/>
                </a:moveTo>
                <a:lnTo>
                  <a:pt x="0" y="2462957"/>
                </a:lnTo>
                <a:lnTo>
                  <a:pt x="0" y="0"/>
                </a:lnTo>
                <a:lnTo>
                  <a:pt x="3432693" y="0"/>
                </a:lnTo>
                <a:lnTo>
                  <a:pt x="3432693" y="246295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lowchart: Alternate Process 9"/>
          <p:cNvSpPr/>
          <p:nvPr/>
        </p:nvSpPr>
        <p:spPr>
          <a:xfrm>
            <a:off x="4951378" y="5753100"/>
            <a:ext cx="8382000" cy="685800"/>
          </a:xfrm>
          <a:prstGeom prst="flowChartAlternateProcess">
            <a:avLst/>
          </a:prstGeom>
          <a:solidFill>
            <a:schemeClr val="tx2">
              <a:lumMod val="20000"/>
              <a:lumOff val="80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b="1" i="1" dirty="0">
                <a:solidFill>
                  <a:schemeClr val="tx2"/>
                </a:solidFill>
              </a:rPr>
              <a:t>Stage one :- Vendor invoices and billing</a:t>
            </a:r>
          </a:p>
        </p:txBody>
      </p:sp>
      <p:sp>
        <p:nvSpPr>
          <p:cNvPr id="11" name="Oval 10"/>
          <p:cNvSpPr/>
          <p:nvPr/>
        </p:nvSpPr>
        <p:spPr>
          <a:xfrm>
            <a:off x="152400" y="6667500"/>
            <a:ext cx="8991600" cy="685800"/>
          </a:xfrm>
          <a:prstGeom prst="ellipse">
            <a:avLst/>
          </a:prstGeom>
          <a:solidFill>
            <a:schemeClr val="tx2">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rPr>
              <a:t>First :- create and manage supplier invoices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2694419" y="-323968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343400" y="6515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337226" y="495300"/>
            <a:ext cx="16504419" cy="8284319"/>
          </a:xfrm>
          <a:prstGeom prst="rect">
            <a:avLst/>
          </a:prstGeom>
        </p:spPr>
        <p:txBody>
          <a:bodyPr wrap="square" lIns="0" tIns="0" rIns="0" bIns="0" rtlCol="0" anchor="t">
            <a:spAutoFit/>
          </a:bodyPr>
          <a:lstStyle/>
          <a:p>
            <a:pPr>
              <a:lnSpc>
                <a:spcPts val="3379"/>
              </a:lnSpc>
            </a:pPr>
            <a:r>
              <a:rPr lang="en-US" sz="2410" b="1" i="1" dirty="0">
                <a:solidFill>
                  <a:schemeClr val="accent1">
                    <a:lumMod val="60000"/>
                    <a:lumOff val="40000"/>
                  </a:schemeClr>
                </a:solidFill>
                <a:latin typeface="Bricolage Grotesque"/>
                <a:ea typeface="Bricolage Grotesque"/>
                <a:cs typeface="Bricolage Grotesque"/>
                <a:sym typeface="Bricolage Grotesque"/>
              </a:rPr>
              <a:t>2. Enter Invoice Header Information :- </a:t>
            </a:r>
          </a:p>
          <a:p>
            <a:pPr>
              <a:lnSpc>
                <a:spcPts val="3379"/>
              </a:lnSpc>
            </a:pPr>
            <a:endParaRPr lang="en-US" sz="3200" b="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r>
              <a:rPr lang="en-US" sz="2413" b="1" dirty="0">
                <a:solidFill>
                  <a:srgbClr val="FFFFFF"/>
                </a:solidFill>
                <a:latin typeface="Bricolage Grotesque"/>
                <a:ea typeface="Bricolage Grotesque"/>
                <a:cs typeface="Bricolage Grotesque"/>
                <a:sym typeface="Bricolage Grotesque"/>
              </a:rPr>
              <a:t>                                     * Invoice Date: Enter the date of the invoice. ( 01-01-2024) </a:t>
            </a:r>
          </a:p>
          <a:p>
            <a:pPr>
              <a:lnSpc>
                <a:spcPts val="3379"/>
              </a:lnSpc>
            </a:pPr>
            <a:r>
              <a:rPr lang="en-US" sz="2413" b="1" dirty="0">
                <a:solidFill>
                  <a:srgbClr val="FFFFFF"/>
                </a:solidFill>
                <a:latin typeface="Bricolage Grotesque"/>
                <a:ea typeface="Bricolage Grotesque"/>
                <a:cs typeface="Bricolage Grotesque"/>
                <a:sym typeface="Bricolage Grotesque"/>
              </a:rPr>
              <a:t>                                     * Document Type: Choose the appropriate document type (Purchase Order)</a:t>
            </a:r>
          </a:p>
          <a:p>
            <a:pPr>
              <a:lnSpc>
                <a:spcPts val="3379"/>
              </a:lnSpc>
            </a:pPr>
            <a:r>
              <a:rPr lang="en-US" sz="2413" b="1" dirty="0">
                <a:solidFill>
                  <a:srgbClr val="FFFFFF"/>
                </a:solidFill>
                <a:latin typeface="Bricolage Grotesque"/>
                <a:ea typeface="Bricolage Grotesque"/>
                <a:cs typeface="Bricolage Grotesque"/>
                <a:sym typeface="Bricolage Grotesque"/>
              </a:rPr>
              <a:t>                                     * Currency: Specify the currency in which the invoice is issue. ( Dollar )</a:t>
            </a:r>
          </a:p>
          <a:p>
            <a:pPr>
              <a:lnSpc>
                <a:spcPts val="3379"/>
              </a:lnSpc>
            </a:pPr>
            <a:r>
              <a:rPr lang="en-US" sz="2413" b="1" dirty="0">
                <a:solidFill>
                  <a:srgbClr val="FFFFFF"/>
                </a:solidFill>
                <a:latin typeface="Bricolage Grotesque"/>
                <a:ea typeface="Bricolage Grotesque"/>
                <a:cs typeface="Bricolage Grotesque"/>
                <a:sym typeface="Bricolage Grotesque"/>
              </a:rPr>
              <a:t>                                     * Unit Price: Input the unit price for the item or service. ( 100,000) </a:t>
            </a:r>
          </a:p>
          <a:p>
            <a:pPr>
              <a:lnSpc>
                <a:spcPts val="3379"/>
              </a:lnSpc>
            </a:pPr>
            <a:r>
              <a:rPr lang="en-US" sz="2413" b="1" dirty="0">
                <a:solidFill>
                  <a:srgbClr val="FFFFFF"/>
                </a:solidFill>
                <a:latin typeface="Bricolage Grotesque"/>
                <a:ea typeface="Bricolage Grotesque"/>
                <a:cs typeface="Bricolage Grotesque"/>
                <a:sym typeface="Bricolage Grotesque"/>
              </a:rPr>
              <a:t>                                                                          </a:t>
            </a: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r>
              <a:rPr lang="en-US" sz="2413" dirty="0">
                <a:solidFill>
                  <a:srgbClr val="FFFFFF"/>
                </a:solidFill>
                <a:latin typeface="Bricolage Grotesque"/>
                <a:ea typeface="Bricolage Grotesque"/>
                <a:cs typeface="Bricolage Grotesque"/>
                <a:sym typeface="Bricolage Grotesque"/>
              </a:rPr>
              <a:t>.</a:t>
            </a:r>
          </a:p>
        </p:txBody>
      </p:sp>
      <p:sp>
        <p:nvSpPr>
          <p:cNvPr id="7" name="Freeform 7"/>
          <p:cNvSpPr/>
          <p:nvPr/>
        </p:nvSpPr>
        <p:spPr>
          <a:xfrm>
            <a:off x="-3880496" y="-16383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611600" y="9236666"/>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3314700"/>
            <a:ext cx="9396110" cy="458172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3600" y="5314545"/>
            <a:ext cx="8382000" cy="458983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18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2694419" y="-323968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4724400" y="673378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685800" y="193331"/>
            <a:ext cx="15687296" cy="8284319"/>
          </a:xfrm>
          <a:prstGeom prst="rect">
            <a:avLst/>
          </a:prstGeom>
        </p:spPr>
        <p:txBody>
          <a:bodyPr wrap="square" lIns="0" tIns="0" rIns="0" bIns="0" rtlCol="0" anchor="t">
            <a:spAutoFit/>
          </a:bodyPr>
          <a:lstStyle/>
          <a:p>
            <a:pPr>
              <a:lnSpc>
                <a:spcPts val="3379"/>
              </a:lnSpc>
            </a:pPr>
            <a:endParaRPr lang="en-US" sz="2413" b="1" i="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r>
              <a:rPr lang="en-US" sz="2410" b="1" i="1" dirty="0">
                <a:solidFill>
                  <a:schemeClr val="accent1">
                    <a:lumMod val="60000"/>
                    <a:lumOff val="40000"/>
                  </a:schemeClr>
                </a:solidFill>
                <a:latin typeface="Bricolage Grotesque"/>
                <a:ea typeface="Bricolage Grotesque"/>
                <a:cs typeface="Bricolage Grotesque"/>
                <a:sym typeface="Bricolage Grotesque"/>
              </a:rPr>
              <a:t>3- Validation and posting  </a:t>
            </a:r>
            <a:r>
              <a:rPr lang="en-US" sz="3200" b="1" dirty="0">
                <a:solidFill>
                  <a:schemeClr val="tx2">
                    <a:lumMod val="20000"/>
                    <a:lumOff val="80000"/>
                  </a:schemeClr>
                </a:solidFill>
                <a:latin typeface="Bricolage Grotesque"/>
                <a:ea typeface="Bricolage Grotesque"/>
                <a:cs typeface="Bricolage Grotesque"/>
                <a:sym typeface="Bricolage Grotesque"/>
              </a:rPr>
              <a:t>:-</a:t>
            </a: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nSpc>
                <a:spcPts val="3379"/>
              </a:lnSpc>
            </a:pPr>
            <a:r>
              <a:rPr lang="en-US" sz="2413" b="1" dirty="0">
                <a:solidFill>
                  <a:srgbClr val="FFFFFF"/>
                </a:solidFill>
                <a:latin typeface="Bricolage Grotesque"/>
                <a:ea typeface="Bricolage Grotesque"/>
                <a:cs typeface="Bricolage Grotesque"/>
                <a:sym typeface="Bricolage Grotesque"/>
              </a:rPr>
              <a:t>  *The system verifies that the invoice terms and conditions comply with the supplier's  contract  and the   </a:t>
            </a:r>
          </a:p>
          <a:p>
            <a:pPr>
              <a:lnSpc>
                <a:spcPts val="3379"/>
              </a:lnSpc>
            </a:pPr>
            <a:r>
              <a:rPr lang="en-US" sz="2413" b="1" dirty="0">
                <a:solidFill>
                  <a:srgbClr val="FFFFFF"/>
                </a:solidFill>
                <a:latin typeface="Bricolage Grotesque"/>
                <a:ea typeface="Bricolage Grotesque"/>
                <a:cs typeface="Bricolage Grotesque"/>
                <a:sym typeface="Bricolage Grotesque"/>
              </a:rPr>
              <a:t>    company's policies and applies the relevant accounting rules to the  invoice, such as  accrual or cash basis </a:t>
            </a:r>
          </a:p>
          <a:p>
            <a:pPr>
              <a:lnSpc>
                <a:spcPts val="3379"/>
              </a:lnSpc>
            </a:pPr>
            <a:r>
              <a:rPr lang="en-US" sz="2413" b="1" dirty="0">
                <a:solidFill>
                  <a:srgbClr val="FFFFFF"/>
                </a:solidFill>
                <a:latin typeface="Bricolage Grotesque"/>
                <a:ea typeface="Bricolage Grotesque"/>
                <a:cs typeface="Bricolage Grotesque"/>
                <a:sym typeface="Bricolage Grotesque"/>
              </a:rPr>
              <a:t>    accounting and the invoice will be posting to the general ledger, creating corresponding journal. </a:t>
            </a:r>
          </a:p>
          <a:p>
            <a:pPr>
              <a:lnSpc>
                <a:spcPts val="3379"/>
              </a:lnSpc>
            </a:pPr>
            <a:endParaRPr lang="en-US" sz="2413" b="1"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r>
              <a:rPr lang="en-US" sz="2413" dirty="0">
                <a:solidFill>
                  <a:srgbClr val="FFFFFF"/>
                </a:solidFill>
                <a:latin typeface="Bricolage Grotesque"/>
                <a:ea typeface="Bricolage Grotesque"/>
                <a:cs typeface="Bricolage Grotesque"/>
                <a:sym typeface="Bricolage Grotesque"/>
              </a:rPr>
              <a:t>.</a:t>
            </a:r>
          </a:p>
        </p:txBody>
      </p:sp>
      <p:sp>
        <p:nvSpPr>
          <p:cNvPr id="7" name="Freeform 7"/>
          <p:cNvSpPr/>
          <p:nvPr/>
        </p:nvSpPr>
        <p:spPr>
          <a:xfrm>
            <a:off x="-3582990" y="-1622898"/>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78200" y="8209011"/>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62" y="3523237"/>
            <a:ext cx="5629275" cy="60427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5301" y="3547890"/>
            <a:ext cx="5943600" cy="607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92895" y="5000165"/>
            <a:ext cx="5105400"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3688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3335000" y="-323968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4" name="Freeform 4"/>
          <p:cNvSpPr/>
          <p:nvPr/>
        </p:nvSpPr>
        <p:spPr>
          <a:xfrm>
            <a:off x="-5218905" y="636513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sp>
        <p:nvSpPr>
          <p:cNvPr id="6" name="TextBox 6"/>
          <p:cNvSpPr txBox="1"/>
          <p:nvPr/>
        </p:nvSpPr>
        <p:spPr>
          <a:xfrm>
            <a:off x="1121922" y="495300"/>
            <a:ext cx="15489677" cy="7412286"/>
          </a:xfrm>
          <a:prstGeom prst="rect">
            <a:avLst/>
          </a:prstGeom>
        </p:spPr>
        <p:txBody>
          <a:bodyPr wrap="square" lIns="0" tIns="0" rIns="0" bIns="0" rtlCol="0" anchor="t">
            <a:spAutoFit/>
          </a:bodyPr>
          <a:lstStyle/>
          <a:p>
            <a:pPr>
              <a:lnSpc>
                <a:spcPts val="3379"/>
              </a:lnSpc>
            </a:pPr>
            <a:endParaRPr lang="en-US" sz="2410" b="1" i="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endParaRPr lang="en-US" sz="2410" b="1" i="1" dirty="0">
              <a:solidFill>
                <a:schemeClr val="tx2">
                  <a:lumMod val="20000"/>
                  <a:lumOff val="80000"/>
                </a:schemeClr>
              </a:solidFill>
              <a:latin typeface="Bricolage Grotesque"/>
              <a:ea typeface="Bricolage Grotesque"/>
              <a:cs typeface="Bricolage Grotesque"/>
              <a:sym typeface="Bricolage Grotesque"/>
            </a:endParaRPr>
          </a:p>
          <a:p>
            <a:pPr>
              <a:lnSpc>
                <a:spcPts val="3379"/>
              </a:lnSpc>
            </a:pPr>
            <a:r>
              <a:rPr lang="en-US" sz="2410" b="1" i="1" dirty="0">
                <a:solidFill>
                  <a:schemeClr val="tx2">
                    <a:lumMod val="20000"/>
                    <a:lumOff val="80000"/>
                  </a:schemeClr>
                </a:solidFill>
                <a:latin typeface="Bricolage Grotesque"/>
                <a:ea typeface="Bricolage Grotesque"/>
                <a:cs typeface="Bricolage Grotesque"/>
                <a:sym typeface="Bricolage Grotesque"/>
              </a:rPr>
              <a:t>A</a:t>
            </a:r>
            <a:r>
              <a:rPr lang="en-US" sz="2410" b="1" dirty="0">
                <a:solidFill>
                  <a:schemeClr val="tx2">
                    <a:lumMod val="20000"/>
                    <a:lumOff val="80000"/>
                  </a:schemeClr>
                </a:solidFill>
                <a:latin typeface="Bricolage Grotesque"/>
                <a:ea typeface="Bricolage Grotesque"/>
                <a:cs typeface="Bricolage Grotesque"/>
                <a:sym typeface="Bricolage Grotesque"/>
              </a:rPr>
              <a:t>. Discount</a:t>
            </a:r>
          </a:p>
          <a:p>
            <a:pPr>
              <a:lnSpc>
                <a:spcPts val="3379"/>
              </a:lnSpc>
            </a:pPr>
            <a:r>
              <a:rPr lang="en-US" sz="2413" dirty="0">
                <a:solidFill>
                  <a:srgbClr val="FFFFFF"/>
                </a:solidFill>
                <a:latin typeface="Bricolage Grotesque"/>
                <a:ea typeface="Bricolage Grotesque"/>
                <a:cs typeface="Bricolage Grotesque"/>
                <a:sym typeface="Bricolage Grotesque"/>
              </a:rPr>
              <a:t>                  </a:t>
            </a:r>
            <a:r>
              <a:rPr lang="en-US" sz="2413" b="1" dirty="0">
                <a:solidFill>
                  <a:srgbClr val="FFFFFF"/>
                </a:solidFill>
                <a:latin typeface="Bricolage Grotesque"/>
                <a:ea typeface="Bricolage Grotesque"/>
                <a:cs typeface="Bricolage Grotesque"/>
                <a:sym typeface="Bricolage Grotesque"/>
              </a:rPr>
              <a:t>* Apply adjustments (discount):- based on the payment terms, a 2% discount will be applied if 10% </a:t>
            </a:r>
          </a:p>
          <a:p>
            <a:pPr>
              <a:lnSpc>
                <a:spcPts val="3379"/>
              </a:lnSpc>
            </a:pPr>
            <a:r>
              <a:rPr lang="en-US" sz="2413" b="1" dirty="0">
                <a:solidFill>
                  <a:srgbClr val="FFFFFF"/>
                </a:solidFill>
                <a:latin typeface="Bricolage Grotesque"/>
                <a:ea typeface="Bricolage Grotesque"/>
                <a:cs typeface="Bricolage Grotesque"/>
                <a:sym typeface="Bricolage Grotesque"/>
              </a:rPr>
              <a:t>                    of the invoice value is paid in ten days. </a:t>
            </a:r>
          </a:p>
          <a:p>
            <a:pPr>
              <a:lnSpc>
                <a:spcPts val="3379"/>
              </a:lnSpc>
            </a:pPr>
            <a:r>
              <a:rPr lang="en-US" sz="2413" b="1" dirty="0">
                <a:solidFill>
                  <a:srgbClr val="FFFFFF"/>
                </a:solidFill>
                <a:latin typeface="Bricolage Grotesque"/>
                <a:ea typeface="Bricolage Grotesque"/>
                <a:cs typeface="Bricolage Grotesque"/>
                <a:sym typeface="Bricolage Grotesque"/>
              </a:rPr>
              <a:t>                  * Then we will search for the invoice.  </a:t>
            </a: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endParaRPr lang="en-US" sz="2413" dirty="0">
              <a:solidFill>
                <a:srgbClr val="FFFFFF"/>
              </a:solidFill>
              <a:latin typeface="Bricolage Grotesque"/>
              <a:ea typeface="Bricolage Grotesque"/>
              <a:cs typeface="Bricolage Grotesque"/>
              <a:sym typeface="Bricolage Grotesque"/>
            </a:endParaRPr>
          </a:p>
          <a:p>
            <a:pPr algn="ctr">
              <a:lnSpc>
                <a:spcPts val="3379"/>
              </a:lnSpc>
            </a:pPr>
            <a:r>
              <a:rPr lang="en-US" sz="2413" dirty="0">
                <a:solidFill>
                  <a:srgbClr val="FFFFFF"/>
                </a:solidFill>
                <a:latin typeface="Bricolage Grotesque"/>
                <a:ea typeface="Bricolage Grotesque"/>
                <a:cs typeface="Bricolage Grotesque"/>
                <a:sym typeface="Bricolage Grotesque"/>
              </a:rPr>
              <a:t>.</a:t>
            </a:r>
          </a:p>
        </p:txBody>
      </p:sp>
      <p:sp>
        <p:nvSpPr>
          <p:cNvPr id="7" name="Freeform 7"/>
          <p:cNvSpPr/>
          <p:nvPr/>
        </p:nvSpPr>
        <p:spPr>
          <a:xfrm>
            <a:off x="-3124200" y="-1638300"/>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78200" y="8209011"/>
            <a:ext cx="4040190" cy="3823030"/>
          </a:xfrm>
          <a:custGeom>
            <a:avLst/>
            <a:gdLst/>
            <a:ahLst/>
            <a:cxnLst/>
            <a:rect l="l" t="t" r="r" b="b"/>
            <a:pathLst>
              <a:path w="4040190" h="3823030">
                <a:moveTo>
                  <a:pt x="0" y="0"/>
                </a:moveTo>
                <a:lnTo>
                  <a:pt x="4040190" y="0"/>
                </a:lnTo>
                <a:lnTo>
                  <a:pt x="4040190" y="3823030"/>
                </a:lnTo>
                <a:lnTo>
                  <a:pt x="0" y="3823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659" y="4305300"/>
            <a:ext cx="7770810" cy="503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1196" y="2705100"/>
            <a:ext cx="7436619"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1196" y="5797713"/>
            <a:ext cx="7436619"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1295400" y="647700"/>
            <a:ext cx="7571360" cy="533400"/>
          </a:xfrm>
          <a:prstGeom prst="ellipse">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i="1" dirty="0">
                <a:solidFill>
                  <a:schemeClr val="tx1"/>
                </a:solidFill>
              </a:rPr>
              <a:t>Second :-  Invoice adjustment and holds:-</a:t>
            </a:r>
          </a:p>
        </p:txBody>
      </p:sp>
    </p:spTree>
    <p:extLst>
      <p:ext uri="{BB962C8B-B14F-4D97-AF65-F5344CB8AC3E}">
        <p14:creationId xmlns:p14="http://schemas.microsoft.com/office/powerpoint/2010/main" val="3823952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1613</TotalTime>
  <Words>2300</Words>
  <Application>Microsoft Office PowerPoint</Application>
  <PresentationFormat>Custom</PresentationFormat>
  <Paragraphs>489</Paragraphs>
  <Slides>39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Bricolage Grotesque</vt:lpstr>
      <vt:lpstr>Arial</vt:lpstr>
      <vt:lpstr>Calibri</vt:lpstr>
      <vt:lpstr>Bricolage Grotesque Bold</vt:lpstr>
      <vt:lpstr>Berlin Sans FB Demi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Black Modern Group Project Presentation</dc:title>
  <dc:creator>Fatma Alzhraa</dc:creator>
  <cp:lastModifiedBy>alaa ibrahim</cp:lastModifiedBy>
  <cp:revision>121</cp:revision>
  <dcterms:created xsi:type="dcterms:W3CDTF">2006-08-16T00:00:00Z</dcterms:created>
  <dcterms:modified xsi:type="dcterms:W3CDTF">2024-10-17T20:51:32Z</dcterms:modified>
  <dc:identifier>DAGTTIEt23k</dc:identifier>
</cp:coreProperties>
</file>